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7" r:id="rId21"/>
    <p:sldId id="276" r:id="rId22"/>
    <p:sldId id="278" r:id="rId23"/>
    <p:sldId id="279" r:id="rId24"/>
    <p:sldId id="280" r:id="rId25"/>
    <p:sldId id="274" r:id="rId26"/>
    <p:sldId id="281" r:id="rId27"/>
    <p:sldId id="282" r:id="rId28"/>
    <p:sldId id="283" r:id="rId29"/>
    <p:sldId id="284" r:id="rId30"/>
    <p:sldId id="287" r:id="rId31"/>
    <p:sldId id="285" r:id="rId32"/>
    <p:sldId id="286" r:id="rId33"/>
    <p:sldId id="289" r:id="rId34"/>
    <p:sldId id="28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5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D11990-84C6-4F0E-97AB-0E23AAB5C749}" type="datetimeFigureOut">
              <a:rPr lang="ru-RU" smtClean="0"/>
              <a:t>24.04.2018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C4957A-4D29-4179-A016-7C5D7B8EB211}" type="slidenum">
              <a:rPr lang="ru-RU" smtClean="0"/>
              <a:t>‹#›</a:t>
            </a:fld>
            <a:endParaRPr lang="ru-RU"/>
          </a:p>
        </p:txBody>
      </p:sp>
    </p:spTree>
    <p:extLst>
      <p:ext uri="{BB962C8B-B14F-4D97-AF65-F5344CB8AC3E}">
        <p14:creationId xmlns:p14="http://schemas.microsoft.com/office/powerpoint/2010/main" val="37155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BC4957A-4D29-4179-A016-7C5D7B8EB211}" type="slidenum">
              <a:rPr lang="ru-RU" smtClean="0"/>
              <a:t>16</a:t>
            </a:fld>
            <a:endParaRPr lang="ru-RU"/>
          </a:p>
        </p:txBody>
      </p:sp>
    </p:spTree>
    <p:extLst>
      <p:ext uri="{BB962C8B-B14F-4D97-AF65-F5344CB8AC3E}">
        <p14:creationId xmlns:p14="http://schemas.microsoft.com/office/powerpoint/2010/main" val="1280854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9B82615-1BA6-4513-888D-ABB0880C13C8}" type="datetimeFigureOut">
              <a:rPr lang="ru-RU" smtClean="0"/>
              <a:t>24.04.2018</a:t>
            </a:fld>
            <a:endParaRPr lang="ru-RU"/>
          </a:p>
        </p:txBody>
      </p:sp>
      <p:sp>
        <p:nvSpPr>
          <p:cNvPr id="5" name="Footer Placeholder 4"/>
          <p:cNvSpPr>
            <a:spLocks noGrp="1"/>
          </p:cNvSpPr>
          <p:nvPr>
            <p:ph type="ftr" sz="quarter" idx="11"/>
          </p:nvPr>
        </p:nvSpPr>
        <p:spPr>
          <a:xfrm>
            <a:off x="3962399" y="5870575"/>
            <a:ext cx="4893958" cy="377825"/>
          </a:xfrm>
        </p:spPr>
        <p:txBody>
          <a:bodyPr/>
          <a:lstStyle/>
          <a:p>
            <a:endParaRPr lang="ru-RU"/>
          </a:p>
        </p:txBody>
      </p:sp>
      <p:sp>
        <p:nvSpPr>
          <p:cNvPr id="6" name="Slide Number Placeholder 5"/>
          <p:cNvSpPr>
            <a:spLocks noGrp="1"/>
          </p:cNvSpPr>
          <p:nvPr>
            <p:ph type="sldNum" sz="quarter" idx="12"/>
          </p:nvPr>
        </p:nvSpPr>
        <p:spPr>
          <a:xfrm>
            <a:off x="10608958" y="5870575"/>
            <a:ext cx="551167" cy="377825"/>
          </a:xfrm>
        </p:spPr>
        <p:txBody>
          <a:bodyPr/>
          <a:lstStyle/>
          <a:p>
            <a:fld id="{BA184CC1-F8CD-4218-8DDA-1F9BC8144F28}" type="slidenum">
              <a:rPr lang="ru-RU" smtClean="0"/>
              <a:t>‹#›</a:t>
            </a:fld>
            <a:endParaRPr lang="ru-RU"/>
          </a:p>
        </p:txBody>
      </p:sp>
    </p:spTree>
    <p:extLst>
      <p:ext uri="{BB962C8B-B14F-4D97-AF65-F5344CB8AC3E}">
        <p14:creationId xmlns:p14="http://schemas.microsoft.com/office/powerpoint/2010/main" val="208713623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B82615-1BA6-4513-888D-ABB0880C13C8}" type="datetimeFigureOut">
              <a:rPr lang="ru-RU" smtClean="0"/>
              <a:t>24.04.2018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184CC1-F8CD-4218-8DDA-1F9BC8144F28}" type="slidenum">
              <a:rPr lang="ru-RU" smtClean="0"/>
              <a:t>‹#›</a:t>
            </a:fld>
            <a:endParaRPr lang="ru-RU"/>
          </a:p>
        </p:txBody>
      </p:sp>
    </p:spTree>
    <p:extLst>
      <p:ext uri="{BB962C8B-B14F-4D97-AF65-F5344CB8AC3E}">
        <p14:creationId xmlns:p14="http://schemas.microsoft.com/office/powerpoint/2010/main" val="3101975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9B82615-1BA6-4513-888D-ABB0880C13C8}" type="datetimeFigureOut">
              <a:rPr lang="ru-RU" smtClean="0"/>
              <a:t>24.04.2018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184CC1-F8CD-4218-8DDA-1F9BC8144F28}" type="slidenum">
              <a:rPr lang="ru-RU" smtClean="0"/>
              <a:t>‹#›</a:t>
            </a:fld>
            <a:endParaRPr lang="ru-RU"/>
          </a:p>
        </p:txBody>
      </p:sp>
    </p:spTree>
    <p:extLst>
      <p:ext uri="{BB962C8B-B14F-4D97-AF65-F5344CB8AC3E}">
        <p14:creationId xmlns:p14="http://schemas.microsoft.com/office/powerpoint/2010/main" val="3323793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9B82615-1BA6-4513-888D-ABB0880C13C8}" type="datetimeFigureOut">
              <a:rPr lang="ru-RU" smtClean="0"/>
              <a:t>24.04.2018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184CC1-F8CD-4218-8DDA-1F9BC8144F28}" type="slidenum">
              <a:rPr lang="ru-RU" smtClean="0"/>
              <a:t>‹#›</a:t>
            </a:fld>
            <a:endParaRPr lang="ru-RU"/>
          </a:p>
        </p:txBody>
      </p:sp>
    </p:spTree>
    <p:extLst>
      <p:ext uri="{BB962C8B-B14F-4D97-AF65-F5344CB8AC3E}">
        <p14:creationId xmlns:p14="http://schemas.microsoft.com/office/powerpoint/2010/main" val="583981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9B82615-1BA6-4513-888D-ABB0880C13C8}" type="datetimeFigureOut">
              <a:rPr lang="ru-RU" smtClean="0"/>
              <a:t>24.04.2018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184CC1-F8CD-4218-8DDA-1F9BC8144F28}" type="slidenum">
              <a:rPr lang="ru-RU" smtClean="0"/>
              <a:t>‹#›</a:t>
            </a:fld>
            <a:endParaRPr lang="ru-RU"/>
          </a:p>
        </p:txBody>
      </p:sp>
    </p:spTree>
    <p:extLst>
      <p:ext uri="{BB962C8B-B14F-4D97-AF65-F5344CB8AC3E}">
        <p14:creationId xmlns:p14="http://schemas.microsoft.com/office/powerpoint/2010/main" val="1928955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9B82615-1BA6-4513-888D-ABB0880C13C8}" type="datetimeFigureOut">
              <a:rPr lang="ru-RU" smtClean="0"/>
              <a:t>24.04.2018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184CC1-F8CD-4218-8DDA-1F9BC8144F28}" type="slidenum">
              <a:rPr lang="ru-RU" smtClean="0"/>
              <a:t>‹#›</a:t>
            </a:fld>
            <a:endParaRPr lang="ru-RU"/>
          </a:p>
        </p:txBody>
      </p:sp>
    </p:spTree>
    <p:extLst>
      <p:ext uri="{BB962C8B-B14F-4D97-AF65-F5344CB8AC3E}">
        <p14:creationId xmlns:p14="http://schemas.microsoft.com/office/powerpoint/2010/main" val="923152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9B82615-1BA6-4513-888D-ABB0880C13C8}" type="datetimeFigureOut">
              <a:rPr lang="ru-RU" smtClean="0"/>
              <a:t>24.04.2018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184CC1-F8CD-4218-8DDA-1F9BC8144F28}" type="slidenum">
              <a:rPr lang="ru-RU" smtClean="0"/>
              <a:t>‹#›</a:t>
            </a:fld>
            <a:endParaRPr lang="ru-RU"/>
          </a:p>
        </p:txBody>
      </p:sp>
    </p:spTree>
    <p:extLst>
      <p:ext uri="{BB962C8B-B14F-4D97-AF65-F5344CB8AC3E}">
        <p14:creationId xmlns:p14="http://schemas.microsoft.com/office/powerpoint/2010/main" val="2520173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B82615-1BA6-4513-888D-ABB0880C13C8}" type="datetimeFigureOut">
              <a:rPr lang="ru-RU" smtClean="0"/>
              <a:t>24.04.2018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184CC1-F8CD-4218-8DDA-1F9BC8144F28}" type="slidenum">
              <a:rPr lang="ru-RU" smtClean="0"/>
              <a:t>‹#›</a:t>
            </a:fld>
            <a:endParaRPr lang="ru-RU"/>
          </a:p>
        </p:txBody>
      </p:sp>
      <p:sp>
        <p:nvSpPr>
          <p:cNvPr id="8" name="Title 1"/>
          <p:cNvSpPr>
            <a:spLocks noGrp="1"/>
          </p:cNvSpPr>
          <p:nvPr>
            <p:ph type="title"/>
          </p:nvPr>
        </p:nvSpPr>
        <p:spPr>
          <a:xfrm>
            <a:off x="685801" y="609600"/>
            <a:ext cx="10131425" cy="1456267"/>
          </a:xfrm>
        </p:spPr>
        <p:txBody>
          <a:bodyPr/>
          <a:lstStyle/>
          <a:p>
            <a:r>
              <a:rPr lang="ru-RU" smtClean="0"/>
              <a:t>Образец заголовка</a:t>
            </a:r>
            <a:endParaRPr lang="en-US" dirty="0"/>
          </a:p>
        </p:txBody>
      </p:sp>
    </p:spTree>
    <p:extLst>
      <p:ext uri="{BB962C8B-B14F-4D97-AF65-F5344CB8AC3E}">
        <p14:creationId xmlns:p14="http://schemas.microsoft.com/office/powerpoint/2010/main" val="3097387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B82615-1BA6-4513-888D-ABB0880C13C8}" type="datetimeFigureOut">
              <a:rPr lang="ru-RU" smtClean="0"/>
              <a:t>24.04.2018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184CC1-F8CD-4218-8DDA-1F9BC8144F28}" type="slidenum">
              <a:rPr lang="ru-RU" smtClean="0"/>
              <a:t>‹#›</a:t>
            </a:fld>
            <a:endParaRPr lang="ru-RU"/>
          </a:p>
        </p:txBody>
      </p:sp>
    </p:spTree>
    <p:extLst>
      <p:ext uri="{BB962C8B-B14F-4D97-AF65-F5344CB8AC3E}">
        <p14:creationId xmlns:p14="http://schemas.microsoft.com/office/powerpoint/2010/main" val="3341966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B82615-1BA6-4513-888D-ABB0880C13C8}" type="datetimeFigureOut">
              <a:rPr lang="ru-RU" smtClean="0"/>
              <a:t>24.04.2018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184CC1-F8CD-4218-8DDA-1F9BC8144F28}" type="slidenum">
              <a:rPr lang="ru-RU" smtClean="0"/>
              <a:t>‹#›</a:t>
            </a:fld>
            <a:endParaRPr lang="ru-RU"/>
          </a:p>
        </p:txBody>
      </p:sp>
    </p:spTree>
    <p:extLst>
      <p:ext uri="{BB962C8B-B14F-4D97-AF65-F5344CB8AC3E}">
        <p14:creationId xmlns:p14="http://schemas.microsoft.com/office/powerpoint/2010/main" val="150834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9B82615-1BA6-4513-888D-ABB0880C13C8}" type="datetimeFigureOut">
              <a:rPr lang="ru-RU" smtClean="0"/>
              <a:t>24.04.2018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184CC1-F8CD-4218-8DDA-1F9BC8144F28}" type="slidenum">
              <a:rPr lang="ru-RU" smtClean="0"/>
              <a:t>‹#›</a:t>
            </a:fld>
            <a:endParaRPr lang="ru-RU"/>
          </a:p>
        </p:txBody>
      </p:sp>
    </p:spTree>
    <p:extLst>
      <p:ext uri="{BB962C8B-B14F-4D97-AF65-F5344CB8AC3E}">
        <p14:creationId xmlns:p14="http://schemas.microsoft.com/office/powerpoint/2010/main" val="78156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9B82615-1BA6-4513-888D-ABB0880C13C8}" type="datetimeFigureOut">
              <a:rPr lang="ru-RU" smtClean="0"/>
              <a:t>24.04.2018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184CC1-F8CD-4218-8DDA-1F9BC8144F28}" type="slidenum">
              <a:rPr lang="ru-RU" smtClean="0"/>
              <a:t>‹#›</a:t>
            </a:fld>
            <a:endParaRPr lang="ru-RU"/>
          </a:p>
        </p:txBody>
      </p:sp>
    </p:spTree>
    <p:extLst>
      <p:ext uri="{BB962C8B-B14F-4D97-AF65-F5344CB8AC3E}">
        <p14:creationId xmlns:p14="http://schemas.microsoft.com/office/powerpoint/2010/main" val="198225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9B82615-1BA6-4513-888D-ABB0880C13C8}" type="datetimeFigureOut">
              <a:rPr lang="ru-RU" smtClean="0"/>
              <a:t>24.04.2018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A184CC1-F8CD-4218-8DDA-1F9BC8144F28}" type="slidenum">
              <a:rPr lang="ru-RU" smtClean="0"/>
              <a:t>‹#›</a:t>
            </a:fld>
            <a:endParaRPr lang="ru-RU"/>
          </a:p>
        </p:txBody>
      </p:sp>
    </p:spTree>
    <p:extLst>
      <p:ext uri="{BB962C8B-B14F-4D97-AF65-F5344CB8AC3E}">
        <p14:creationId xmlns:p14="http://schemas.microsoft.com/office/powerpoint/2010/main" val="1520834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9B82615-1BA6-4513-888D-ABB0880C13C8}" type="datetimeFigureOut">
              <a:rPr lang="ru-RU" smtClean="0"/>
              <a:t>24.04.2018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A184CC1-F8CD-4218-8DDA-1F9BC8144F28}" type="slidenum">
              <a:rPr lang="ru-RU" smtClean="0"/>
              <a:t>‹#›</a:t>
            </a:fld>
            <a:endParaRPr lang="ru-RU"/>
          </a:p>
        </p:txBody>
      </p:sp>
    </p:spTree>
    <p:extLst>
      <p:ext uri="{BB962C8B-B14F-4D97-AF65-F5344CB8AC3E}">
        <p14:creationId xmlns:p14="http://schemas.microsoft.com/office/powerpoint/2010/main" val="697975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9B82615-1BA6-4513-888D-ABB0880C13C8}" type="datetimeFigureOut">
              <a:rPr lang="ru-RU" smtClean="0"/>
              <a:t>24.04.2018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A184CC1-F8CD-4218-8DDA-1F9BC8144F28}" type="slidenum">
              <a:rPr lang="ru-RU" smtClean="0"/>
              <a:t>‹#›</a:t>
            </a:fld>
            <a:endParaRPr lang="ru-RU"/>
          </a:p>
        </p:txBody>
      </p:sp>
    </p:spTree>
    <p:extLst>
      <p:ext uri="{BB962C8B-B14F-4D97-AF65-F5344CB8AC3E}">
        <p14:creationId xmlns:p14="http://schemas.microsoft.com/office/powerpoint/2010/main" val="2294550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B82615-1BA6-4513-888D-ABB0880C13C8}" type="datetimeFigureOut">
              <a:rPr lang="ru-RU" smtClean="0"/>
              <a:t>24.04.2018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184CC1-F8CD-4218-8DDA-1F9BC8144F28}" type="slidenum">
              <a:rPr lang="ru-RU" smtClean="0"/>
              <a:t>‹#›</a:t>
            </a:fld>
            <a:endParaRPr lang="ru-RU"/>
          </a:p>
        </p:txBody>
      </p:sp>
    </p:spTree>
    <p:extLst>
      <p:ext uri="{BB962C8B-B14F-4D97-AF65-F5344CB8AC3E}">
        <p14:creationId xmlns:p14="http://schemas.microsoft.com/office/powerpoint/2010/main" val="3778529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B82615-1BA6-4513-888D-ABB0880C13C8}" type="datetimeFigureOut">
              <a:rPr lang="ru-RU" smtClean="0"/>
              <a:t>24.04.2018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184CC1-F8CD-4218-8DDA-1F9BC8144F28}" type="slidenum">
              <a:rPr lang="ru-RU" smtClean="0"/>
              <a:t>‹#›</a:t>
            </a:fld>
            <a:endParaRPr lang="ru-RU"/>
          </a:p>
        </p:txBody>
      </p:sp>
    </p:spTree>
    <p:extLst>
      <p:ext uri="{BB962C8B-B14F-4D97-AF65-F5344CB8AC3E}">
        <p14:creationId xmlns:p14="http://schemas.microsoft.com/office/powerpoint/2010/main" val="2205988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9B82615-1BA6-4513-888D-ABB0880C13C8}" type="datetimeFigureOut">
              <a:rPr lang="ru-RU" smtClean="0"/>
              <a:t>24.04.2018</a:t>
            </a:fld>
            <a:endParaRPr lang="ru-RU"/>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A184CC1-F8CD-4218-8DDA-1F9BC8144F28}" type="slidenum">
              <a:rPr lang="ru-RU" smtClean="0"/>
              <a:t>‹#›</a:t>
            </a:fld>
            <a:endParaRPr lang="ru-RU"/>
          </a:p>
        </p:txBody>
      </p:sp>
    </p:spTree>
    <p:extLst>
      <p:ext uri="{BB962C8B-B14F-4D97-AF65-F5344CB8AC3E}">
        <p14:creationId xmlns:p14="http://schemas.microsoft.com/office/powerpoint/2010/main" val="132879266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neosee.ru/15417"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itmydream.com/citati/man/dzhonni-kesh"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6253" y="1246909"/>
            <a:ext cx="11720945" cy="4738255"/>
          </a:xfrm>
        </p:spPr>
        <p:txBody>
          <a:bodyPr>
            <a:normAutofit fontScale="90000"/>
          </a:bodyPr>
          <a:lstStyle/>
          <a:p>
            <a:pPr algn="ctr"/>
            <a:r>
              <a:rPr lang="ru-RU" sz="5300" b="1" dirty="0">
                <a:latin typeface="Times New Roman" panose="02020603050405020304" pitchFamily="18" charset="0"/>
                <a:cs typeface="Times New Roman" panose="02020603050405020304" pitchFamily="18" charset="0"/>
              </a:rPr>
              <a:t> </a:t>
            </a:r>
            <a:r>
              <a:rPr lang="ru-RU" sz="5300" dirty="0">
                <a:latin typeface="Times New Roman" panose="02020603050405020304" pitchFamily="18" charset="0"/>
                <a:cs typeface="Times New Roman" panose="02020603050405020304" pitchFamily="18" charset="0"/>
              </a:rPr>
              <a:t/>
            </a:r>
            <a:br>
              <a:rPr lang="ru-RU" sz="5300" dirty="0">
                <a:latin typeface="Times New Roman" panose="02020603050405020304" pitchFamily="18" charset="0"/>
                <a:cs typeface="Times New Roman" panose="02020603050405020304" pitchFamily="18" charset="0"/>
              </a:rPr>
            </a:br>
            <a:r>
              <a:rPr lang="ru-RU" sz="3600" b="1" dirty="0">
                <a:latin typeface="Times New Roman" panose="02020603050405020304" pitchFamily="18" charset="0"/>
                <a:cs typeface="Times New Roman" panose="02020603050405020304" pitchFamily="18" charset="0"/>
              </a:rPr>
              <a:t>Программа элективного курса</a:t>
            </a: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r>
              <a:rPr lang="ru-RU" sz="3600" b="1" dirty="0">
                <a:latin typeface="Times New Roman" panose="02020603050405020304" pitchFamily="18" charset="0"/>
                <a:cs typeface="Times New Roman" panose="02020603050405020304" pitchFamily="18" charset="0"/>
              </a:rPr>
              <a:t>«Психология и выбор профессии</a:t>
            </a:r>
            <a:r>
              <a:rPr lang="ru-RU" sz="3600" b="1" dirty="0" smtClean="0">
                <a:latin typeface="Times New Roman" panose="02020603050405020304" pitchFamily="18" charset="0"/>
                <a:cs typeface="Times New Roman" panose="02020603050405020304" pitchFamily="18" charset="0"/>
              </a:rPr>
              <a:t>»</a:t>
            </a:r>
            <a:br>
              <a:rPr lang="ru-RU" sz="3600" b="1" dirty="0" smtClean="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
            </a:r>
            <a:br>
              <a:rPr lang="ru-RU" sz="2700" dirty="0">
                <a:latin typeface="Times New Roman" panose="02020603050405020304" pitchFamily="18" charset="0"/>
                <a:cs typeface="Times New Roman" panose="02020603050405020304" pitchFamily="18" charset="0"/>
              </a:rPr>
            </a:br>
            <a:r>
              <a:rPr lang="ru-RU" sz="2700" b="1" dirty="0">
                <a:latin typeface="Times New Roman" panose="02020603050405020304" pitchFamily="18" charset="0"/>
                <a:cs typeface="Times New Roman" panose="02020603050405020304" pitchFamily="18" charset="0"/>
              </a:rPr>
              <a:t>Программа курса по предпрофильному обучению</a:t>
            </a:r>
            <a:r>
              <a:rPr lang="ru-RU" sz="2700" dirty="0">
                <a:latin typeface="Times New Roman" panose="02020603050405020304" pitchFamily="18" charset="0"/>
                <a:cs typeface="Times New Roman" panose="02020603050405020304" pitchFamily="18" charset="0"/>
              </a:rPr>
              <a:t/>
            </a:r>
            <a:br>
              <a:rPr lang="ru-RU" sz="2700" dirty="0">
                <a:latin typeface="Times New Roman" panose="02020603050405020304" pitchFamily="18" charset="0"/>
                <a:cs typeface="Times New Roman" panose="02020603050405020304" pitchFamily="18" charset="0"/>
              </a:rPr>
            </a:br>
            <a:r>
              <a:rPr lang="ru-RU" sz="2700" b="1" dirty="0">
                <a:latin typeface="Times New Roman" panose="02020603050405020304" pitchFamily="18" charset="0"/>
                <a:cs typeface="Times New Roman" panose="02020603050405020304" pitchFamily="18" charset="0"/>
              </a:rPr>
              <a:t>(объем 17 часов)</a:t>
            </a:r>
            <a:r>
              <a:rPr lang="ru-RU" sz="2700" dirty="0">
                <a:latin typeface="Times New Roman" panose="02020603050405020304" pitchFamily="18" charset="0"/>
                <a:cs typeface="Times New Roman" panose="02020603050405020304" pitchFamily="18" charset="0"/>
              </a:rPr>
              <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 </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Срок реализации программы: 1 год</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Возрастная категория: 9 класс</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endParaRPr lang="ru-RU" dirty="0"/>
          </a:p>
        </p:txBody>
      </p:sp>
      <p:sp>
        <p:nvSpPr>
          <p:cNvPr id="3" name="Подзаголовок 2"/>
          <p:cNvSpPr>
            <a:spLocks noGrp="1"/>
          </p:cNvSpPr>
          <p:nvPr>
            <p:ph type="subTitle" idx="1"/>
          </p:nvPr>
        </p:nvSpPr>
        <p:spPr>
          <a:xfrm>
            <a:off x="9961419" y="4745952"/>
            <a:ext cx="2092035" cy="1918086"/>
          </a:xfrm>
        </p:spPr>
        <p:txBody>
          <a:bodyPr>
            <a:noAutofit/>
          </a:bodyPr>
          <a:lstStyle/>
          <a:p>
            <a:pPr algn="ctr">
              <a:lnSpc>
                <a:spcPct val="170000"/>
              </a:lnSpc>
            </a:pPr>
            <a:r>
              <a:rPr lang="ru-RU" sz="1400" dirty="0">
                <a:latin typeface="Times New Roman" panose="02020603050405020304" pitchFamily="18" charset="0"/>
                <a:cs typeface="Times New Roman" panose="02020603050405020304" pitchFamily="18" charset="0"/>
              </a:rPr>
              <a:t>Составитель: </a:t>
            </a:r>
            <a:br>
              <a:rPr lang="ru-RU" sz="1400" dirty="0">
                <a:latin typeface="Times New Roman" panose="02020603050405020304" pitchFamily="18" charset="0"/>
                <a:cs typeface="Times New Roman" panose="02020603050405020304" pitchFamily="18" charset="0"/>
              </a:rPr>
            </a:br>
            <a:r>
              <a:rPr lang="ru-RU" sz="1400" dirty="0" err="1">
                <a:latin typeface="Times New Roman" panose="02020603050405020304" pitchFamily="18" charset="0"/>
                <a:cs typeface="Times New Roman" panose="02020603050405020304" pitchFamily="18" charset="0"/>
              </a:rPr>
              <a:t>Бурыкина</a:t>
            </a:r>
            <a:r>
              <a:rPr lang="ru-RU" sz="1400" dirty="0">
                <a:latin typeface="Times New Roman" panose="02020603050405020304" pitchFamily="18" charset="0"/>
                <a:cs typeface="Times New Roman" panose="02020603050405020304" pitchFamily="18" charset="0"/>
              </a:rPr>
              <a:t> Я. Ю.,</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педагог-психолог</a:t>
            </a:r>
            <a:br>
              <a:rPr lang="ru-RU" sz="1400" dirty="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Луга</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2018 год</a:t>
            </a:r>
          </a:p>
        </p:txBody>
      </p:sp>
    </p:spTree>
    <p:extLst>
      <p:ext uri="{BB962C8B-B14F-4D97-AF65-F5344CB8AC3E}">
        <p14:creationId xmlns:p14="http://schemas.microsoft.com/office/powerpoint/2010/main" val="675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00507539"/>
              </p:ext>
            </p:extLst>
          </p:nvPr>
        </p:nvGraphicFramePr>
        <p:xfrm>
          <a:off x="0" y="0"/>
          <a:ext cx="12192000" cy="2491781"/>
        </p:xfrm>
        <a:graphic>
          <a:graphicData uri="http://schemas.openxmlformats.org/drawingml/2006/table">
            <a:tbl>
              <a:tblPr firstRow="1" bandRow="1">
                <a:tableStyleId>{5C22544A-7EE6-4342-B048-85BDC9FD1C3A}</a:tableStyleId>
              </a:tblPr>
              <a:tblGrid>
                <a:gridCol w="651163">
                  <a:extLst>
                    <a:ext uri="{9D8B030D-6E8A-4147-A177-3AD203B41FA5}">
                      <a16:colId xmlns:a16="http://schemas.microsoft.com/office/drawing/2014/main" val="3717556903"/>
                    </a:ext>
                  </a:extLst>
                </a:gridCol>
                <a:gridCol w="8520548">
                  <a:extLst>
                    <a:ext uri="{9D8B030D-6E8A-4147-A177-3AD203B41FA5}">
                      <a16:colId xmlns:a16="http://schemas.microsoft.com/office/drawing/2014/main" val="874811392"/>
                    </a:ext>
                  </a:extLst>
                </a:gridCol>
                <a:gridCol w="3020289">
                  <a:extLst>
                    <a:ext uri="{9D8B030D-6E8A-4147-A177-3AD203B41FA5}">
                      <a16:colId xmlns:a16="http://schemas.microsoft.com/office/drawing/2014/main" val="2343336026"/>
                    </a:ext>
                  </a:extLst>
                </a:gridCol>
              </a:tblGrid>
              <a:tr h="441028">
                <a:tc>
                  <a:txBody>
                    <a:bodyPr/>
                    <a:lstStyle/>
                    <a:p>
                      <a:r>
                        <a:rPr lang="ru-RU" sz="1600" b="1" dirty="0" smtClean="0">
                          <a:solidFill>
                            <a:schemeClr val="bg1"/>
                          </a:solidFill>
                          <a:latin typeface="Times New Roman" panose="02020603050405020304" pitchFamily="18" charset="0"/>
                          <a:cs typeface="Times New Roman" panose="02020603050405020304" pitchFamily="18" charset="0"/>
                        </a:rPr>
                        <a:t>11</a:t>
                      </a:r>
                      <a:endParaRPr lang="ru-RU" sz="1600" b="1" dirty="0">
                        <a:solidFill>
                          <a:schemeClr val="bg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just">
                        <a:lnSpc>
                          <a:spcPct val="150000"/>
                        </a:lnSpc>
                        <a:spcAft>
                          <a:spcPts val="0"/>
                        </a:spcAft>
                      </a:pPr>
                      <a:r>
                        <a:rPr lang="ru-RU"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Ошибки быть не может.</a:t>
                      </a:r>
                      <a:endPar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50000"/>
                        </a:lnSpc>
                        <a:spcAft>
                          <a:spcPts val="0"/>
                        </a:spcAft>
                        <a:tabLst>
                          <a:tab pos="450215" algn="l"/>
                        </a:tabLst>
                      </a:pPr>
                      <a:r>
                        <a:rPr lang="ru-RU"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600" b="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441340177"/>
                  </a:ext>
                </a:extLst>
              </a:tr>
              <a:tr h="441028">
                <a:tc>
                  <a:txBody>
                    <a:bodyPr/>
                    <a:lstStyle/>
                    <a:p>
                      <a:r>
                        <a:rPr lang="ru-RU" sz="1600" b="1" dirty="0" smtClean="0">
                          <a:latin typeface="Times New Roman" panose="02020603050405020304" pitchFamily="18" charset="0"/>
                          <a:cs typeface="Times New Roman" panose="02020603050405020304" pitchFamily="18" charset="0"/>
                        </a:rPr>
                        <a:t>12</a:t>
                      </a:r>
                      <a:endParaRPr lang="ru-RU" sz="1600" b="1" dirty="0">
                        <a:latin typeface="Times New Roman" panose="02020603050405020304" pitchFamily="18" charset="0"/>
                        <a:cs typeface="Times New Roman" panose="02020603050405020304" pitchFamily="18" charset="0"/>
                      </a:endParaRPr>
                    </a:p>
                  </a:txBody>
                  <a:tcPr/>
                </a:tc>
                <a:tc>
                  <a:txBody>
                    <a:bodyPr/>
                    <a:lstStyle/>
                    <a:p>
                      <a:pPr algn="just">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Здравствуй, это я.</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450215" algn="l"/>
                        </a:tabLs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60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5196727"/>
                  </a:ext>
                </a:extLst>
              </a:tr>
              <a:tr h="279164">
                <a:tc>
                  <a:txBody>
                    <a:bodyPr/>
                    <a:lstStyle/>
                    <a:p>
                      <a:pPr marL="0" lvl="0" indent="0" algn="just">
                        <a:lnSpc>
                          <a:spcPct val="150000"/>
                        </a:lnSpc>
                        <a:spcAft>
                          <a:spcPts val="0"/>
                        </a:spcAft>
                        <a:buFont typeface="+mj-lt"/>
                        <a:buNone/>
                        <a:tabLst>
                          <a:tab pos="450215" algn="l"/>
                        </a:tabLst>
                      </a:pPr>
                      <a:r>
                        <a:rPr lang="ru-RU" sz="16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r>
                        <a:rPr lang="ru-RU"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b="1"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Моя стратегия</a:t>
                      </a:r>
                      <a:r>
                        <a:rPr lang="ru-RU"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450215" algn="l"/>
                        </a:tabLs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60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62399364"/>
                  </a:ext>
                </a:extLst>
              </a:tr>
              <a:tr h="279164">
                <a:tc>
                  <a:txBody>
                    <a:bodyPr/>
                    <a:lstStyle/>
                    <a:p>
                      <a:pPr marL="0" lvl="0" indent="0" algn="just">
                        <a:lnSpc>
                          <a:spcPct val="150000"/>
                        </a:lnSpc>
                        <a:spcAft>
                          <a:spcPts val="0"/>
                        </a:spcAft>
                        <a:buFont typeface="+mj-lt"/>
                        <a:buNone/>
                        <a:tabLst>
                          <a:tab pos="450215" algn="l"/>
                        </a:tabLst>
                      </a:pPr>
                      <a:r>
                        <a:rPr lang="ru-RU"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ru-RU" sz="1600" b="1"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450215" algn="l"/>
                        </a:tabLs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Курс на профессию</a:t>
                      </a:r>
                      <a:r>
                        <a:rPr lang="ru-RU"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450215" algn="l"/>
                        </a:tabLs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60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15170169"/>
                  </a:ext>
                </a:extLst>
              </a:tr>
              <a:tr h="279164">
                <a:tc>
                  <a:txBody>
                    <a:bodyPr/>
                    <a:lstStyle/>
                    <a:p>
                      <a:pPr marL="0" lvl="0" indent="0" algn="just">
                        <a:lnSpc>
                          <a:spcPct val="150000"/>
                        </a:lnSpc>
                        <a:spcAft>
                          <a:spcPts val="0"/>
                        </a:spcAft>
                        <a:buFont typeface="+mj-lt"/>
                        <a:buNone/>
                        <a:tabLst>
                          <a:tab pos="450215" algn="l"/>
                        </a:tabLst>
                      </a:pPr>
                      <a:r>
                        <a:rPr lang="ru-RU"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ru-RU" sz="1600" b="1"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Хочу, могу, надо – будет.</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450215" algn="l"/>
                        </a:tabLs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60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61823264"/>
                  </a:ext>
                </a:extLst>
              </a:tr>
              <a:tr h="279164">
                <a:tc>
                  <a:txBody>
                    <a:bodyPr/>
                    <a:lstStyle/>
                    <a:p>
                      <a:pPr marL="0" lvl="0" indent="0" algn="just">
                        <a:lnSpc>
                          <a:spcPct val="150000"/>
                        </a:lnSpc>
                        <a:spcAft>
                          <a:spcPts val="0"/>
                        </a:spcAft>
                        <a:buFont typeface="+mj-lt"/>
                        <a:buNone/>
                        <a:tabLst>
                          <a:tab pos="450215" algn="l"/>
                        </a:tabLst>
                      </a:pPr>
                      <a:r>
                        <a:rPr lang="ru-RU"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ru-RU" sz="1600" b="1"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450215" algn="l"/>
                        </a:tabLs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Обобщающий урок. Взвешенное решение. </a:t>
                      </a:r>
                      <a:endParaRPr lang="ru-RU" sz="160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450215" algn="l"/>
                        </a:tabLs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60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10826298"/>
                  </a:ext>
                </a:extLst>
              </a:tr>
              <a:tr h="279164">
                <a:tc>
                  <a:txBody>
                    <a:bodyPr/>
                    <a:lstStyle/>
                    <a:p>
                      <a:pPr marL="0" lvl="0" indent="0" algn="just">
                        <a:lnSpc>
                          <a:spcPct val="150000"/>
                        </a:lnSpc>
                        <a:spcAft>
                          <a:spcPts val="0"/>
                        </a:spcAft>
                        <a:buFont typeface="+mj-lt"/>
                        <a:buNone/>
                        <a:tabLst>
                          <a:tab pos="450215" algn="l"/>
                        </a:tabLst>
                      </a:pPr>
                      <a:r>
                        <a:rPr lang="ru-RU"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ru-RU" sz="1600" b="1"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450215" algn="l"/>
                        </a:tabLst>
                      </a:pPr>
                      <a:r>
                        <a:rPr lang="ru-RU"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Защита проекта «Моя будущая профессия»</a:t>
                      </a:r>
                      <a:endParaRPr lang="ru-RU" sz="160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450215" algn="l"/>
                        </a:tabLs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6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01785360"/>
                  </a:ext>
                </a:extLst>
              </a:tr>
            </a:tbl>
          </a:graphicData>
        </a:graphic>
      </p:graphicFrame>
      <p:pic>
        <p:nvPicPr>
          <p:cNvPr id="9218" name="Picture 2" descr="http://sch556u.mskobr.ru/images/%28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91781"/>
            <a:ext cx="12192000" cy="436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759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2937163"/>
            <a:ext cx="7245927" cy="1456267"/>
          </a:xfrm>
        </p:spPr>
        <p:txBody>
          <a:bodyPr>
            <a:normAutofit fontScale="90000"/>
          </a:bodyPr>
          <a:lstStyle/>
          <a:p>
            <a:pPr lvl="1" algn="ctr">
              <a:lnSpc>
                <a:spcPct val="150000"/>
              </a:lnSpc>
            </a:pPr>
            <a:r>
              <a:rPr lang="ru-RU" sz="3100" b="1" u="sng" dirty="0">
                <a:latin typeface="Times New Roman" panose="02020603050405020304" pitchFamily="18" charset="0"/>
                <a:cs typeface="Times New Roman" panose="02020603050405020304" pitchFamily="18" charset="0"/>
              </a:rPr>
              <a:t>Знакомство. Добро пожаловать в профессию</a:t>
            </a:r>
            <a:r>
              <a:rPr lang="ru-RU" sz="3100" b="1" u="sng" dirty="0" smtClean="0">
                <a:latin typeface="Times New Roman" panose="02020603050405020304" pitchFamily="18" charset="0"/>
                <a:cs typeface="Times New Roman" panose="02020603050405020304" pitchFamily="18" charset="0"/>
              </a:rPr>
              <a:t>.</a:t>
            </a:r>
            <a:r>
              <a:rPr lang="ru-RU" sz="2200" b="1" u="sng" dirty="0" smtClean="0">
                <a:latin typeface="Times New Roman" panose="02020603050405020304" pitchFamily="18" charset="0"/>
                <a:cs typeface="Times New Roman" panose="02020603050405020304" pitchFamily="18" charset="0"/>
              </a:rPr>
              <a:t/>
            </a:r>
            <a:br>
              <a:rPr lang="ru-RU" sz="2200" b="1" u="sng" dirty="0" smtClean="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Цели и задачи курса. Систематизировать знания о мире профессий с точки зрения целей и условий труда. Знакомство с психологическими основами профессионального выбора. Первичная профдиагностика по самоопределению. Развитие у подростков профессионального сознания. Способствовать становлению умения соотносить общественные цели выбора сферы деятельности со своими идеалами и реальными возможностями. Структура «образа «Я» (знание о себе, оценка себя, умение управлять собой). Самооценка и ее роль в профессиональном самоопределении личности. Формула самооценки, уровень притязаний, успех.</a:t>
            </a:r>
            <a:r>
              <a:rPr lang="ru-RU" sz="1400" dirty="0"/>
              <a:t/>
            </a:r>
            <a:br>
              <a:rPr lang="ru-RU" sz="1400" dirty="0"/>
            </a:br>
            <a:endParaRPr lang="ru-RU" dirty="0"/>
          </a:p>
        </p:txBody>
      </p:sp>
      <p:pic>
        <p:nvPicPr>
          <p:cNvPr id="10242" name="Picture 2" descr="http://kreativtest.net/upload/%D0%9F%D0%9B%D0%90%D0%9A%D0%90%D0%A2-%D0%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1952" y="1439862"/>
            <a:ext cx="4499735" cy="389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393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9329" y="512619"/>
            <a:ext cx="10131425" cy="6012873"/>
          </a:xfrm>
        </p:spPr>
        <p:txBody>
          <a:bodyPr>
            <a:noAutofit/>
          </a:bodyPr>
          <a:lstStyle/>
          <a:p>
            <a:pPr lvl="1">
              <a:lnSpc>
                <a:spcPct val="150000"/>
              </a:lnSpc>
            </a:pPr>
            <a:r>
              <a:rPr lang="ru-RU" sz="2400" b="1" u="sng" dirty="0">
                <a:latin typeface="Times New Roman" panose="02020603050405020304" pitchFamily="18" charset="0"/>
                <a:cs typeface="Times New Roman" panose="02020603050405020304" pitchFamily="18" charset="0"/>
              </a:rPr>
              <a:t>Профессии моего темперамента.</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Повысить осведомленность подростков о темпераменте, его связи с будущим самоопределением. Развить мотивацию самопознания, побуждения учащихся к осознанию собственных индивидуальных особенностей и их соотнесение с требованиями, предъявляемыми профессией</a:t>
            </a:r>
            <a:br>
              <a:rPr lang="ru-RU" sz="2000" dirty="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Практическая работа: </a:t>
            </a:r>
            <a:r>
              <a:rPr lang="ru-RU" sz="2000" dirty="0">
                <a:latin typeface="Times New Roman" panose="02020603050405020304" pitchFamily="18" charset="0"/>
                <a:cs typeface="Times New Roman" panose="02020603050405020304" pitchFamily="18" charset="0"/>
              </a:rPr>
              <a:t>работа со «словарем профессий», вспомнить «забытые» профессии, прогнзирование </a:t>
            </a:r>
            <a:r>
              <a:rPr lang="ru-RU" sz="2000" dirty="0" smtClean="0">
                <a:latin typeface="Times New Roman" panose="02020603050405020304" pitchFamily="18" charset="0"/>
                <a:cs typeface="Times New Roman" panose="02020603050405020304" pitchFamily="18" charset="0"/>
              </a:rPr>
              <a:t>профессий</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будущего. Обсуждение связи в сходстве и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различии </a:t>
            </a:r>
            <a:r>
              <a:rPr lang="ru-RU" sz="2000" dirty="0">
                <a:latin typeface="Times New Roman" panose="02020603050405020304" pitchFamily="18" charset="0"/>
                <a:cs typeface="Times New Roman" panose="02020603050405020304" pitchFamily="18" charset="0"/>
              </a:rPr>
              <a:t>между ними. </a:t>
            </a:r>
            <a:r>
              <a:rPr lang="ru-RU" sz="2000" dirty="0" smtClean="0">
                <a:latin typeface="Times New Roman" panose="02020603050405020304" pitchFamily="18" charset="0"/>
                <a:cs typeface="Times New Roman" panose="02020603050405020304" pitchFamily="18" charset="0"/>
              </a:rPr>
              <a:t>Составление </a:t>
            </a:r>
            <a:r>
              <a:rPr lang="ru-RU" sz="2000" dirty="0">
                <a:latin typeface="Times New Roman" panose="02020603050405020304" pitchFamily="18" charset="0"/>
                <a:cs typeface="Times New Roman" panose="02020603050405020304" pitchFamily="18" charset="0"/>
              </a:rPr>
              <a:t>схемы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Оптимальный выбор профессии».</a:t>
            </a:r>
            <a:br>
              <a:rPr lang="ru-RU" sz="2000" dirty="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Диагностические процедуры</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модифицированный</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тест Айзенка </a:t>
            </a:r>
            <a:r>
              <a:rPr lang="ru-RU" sz="2000" b="1"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определение темперамента).</a:t>
            </a:r>
            <a:br>
              <a:rPr lang="ru-RU" sz="2000" dirty="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Развивающие процедуры:</a:t>
            </a:r>
            <a:r>
              <a:rPr lang="ru-RU" sz="2000" dirty="0">
                <a:latin typeface="Times New Roman" panose="02020603050405020304" pitchFamily="18" charset="0"/>
                <a:cs typeface="Times New Roman" panose="02020603050405020304" pitchFamily="18" charset="0"/>
              </a:rPr>
              <a:t> обсуждение </a:t>
            </a:r>
            <a:r>
              <a:rPr lang="ru-RU" sz="2000" dirty="0" smtClean="0">
                <a:latin typeface="Times New Roman" panose="02020603050405020304" pitchFamily="18" charset="0"/>
                <a:cs typeface="Times New Roman" panose="02020603050405020304" pitchFamily="18" charset="0"/>
              </a:rPr>
              <a:t>результатов</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диагностических тестов, игра « крокодил».</a:t>
            </a:r>
            <a:r>
              <a:rPr lang="ru-RU" sz="1200" dirty="0"/>
              <a:t/>
            </a:r>
            <a:br>
              <a:rPr lang="ru-RU" sz="1200" dirty="0"/>
            </a:br>
            <a:endParaRPr lang="ru-RU" sz="1400" dirty="0"/>
          </a:p>
        </p:txBody>
      </p:sp>
      <p:pic>
        <p:nvPicPr>
          <p:cNvPr id="11266" name="Picture 2" descr="https://ds04.infourok.ru/uploads/ex/0379/00018a18-0e93beaa/im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026785"/>
            <a:ext cx="6248400" cy="3831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075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99854"/>
            <a:ext cx="6691745" cy="2369127"/>
          </a:xfrm>
        </p:spPr>
        <p:txBody>
          <a:bodyPr>
            <a:normAutofit fontScale="90000"/>
          </a:bodyPr>
          <a:lstStyle/>
          <a:p>
            <a:pPr lvl="1" algn="l">
              <a:lnSpc>
                <a:spcPct val="150000"/>
              </a:lnSpc>
            </a:pPr>
            <a:r>
              <a:rPr lang="ru-RU" sz="2700" b="1" u="sng" dirty="0">
                <a:latin typeface="Times New Roman" panose="02020603050405020304" pitchFamily="18" charset="0"/>
                <a:cs typeface="Times New Roman" panose="02020603050405020304" pitchFamily="18" charset="0"/>
              </a:rPr>
              <a:t>Роль эмоций и чувств в выборе будущей профессии.</a:t>
            </a: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Связь способности к саморегуляции и выбора профессии. Изучение психофизических потребностей и направленность в профориентационной деятельности. </a:t>
            </a:r>
            <a:br>
              <a:rPr lang="ru-RU" sz="2200" dirty="0">
                <a:latin typeface="Times New Roman" panose="02020603050405020304" pitchFamily="18" charset="0"/>
                <a:cs typeface="Times New Roman" panose="02020603050405020304" pitchFamily="18" charset="0"/>
              </a:rPr>
            </a:br>
            <a:r>
              <a:rPr lang="ru-RU" sz="2200" i="1" dirty="0">
                <a:latin typeface="Times New Roman" panose="02020603050405020304" pitchFamily="18" charset="0"/>
                <a:cs typeface="Times New Roman" panose="02020603050405020304" pitchFamily="18" charset="0"/>
              </a:rPr>
              <a:t>Практическая работа:</a:t>
            </a:r>
            <a:r>
              <a:rPr lang="ru-RU" sz="2200" dirty="0">
                <a:latin typeface="Times New Roman" panose="02020603050405020304" pitchFamily="18" charset="0"/>
                <a:cs typeface="Times New Roman" panose="02020603050405020304" pitchFamily="18" charset="0"/>
              </a:rPr>
              <a:t> Самоанализ эмоциональных состояний.</a:t>
            </a:r>
            <a:br>
              <a:rPr lang="ru-RU" sz="2200" dirty="0">
                <a:latin typeface="Times New Roman" panose="02020603050405020304" pitchFamily="18" charset="0"/>
                <a:cs typeface="Times New Roman" panose="02020603050405020304" pitchFamily="18" charset="0"/>
              </a:rPr>
            </a:br>
            <a:r>
              <a:rPr lang="ru-RU" sz="2200" i="1" dirty="0">
                <a:latin typeface="Times New Roman" panose="02020603050405020304" pitchFamily="18" charset="0"/>
                <a:cs typeface="Times New Roman" panose="02020603050405020304" pitchFamily="18" charset="0"/>
              </a:rPr>
              <a:t>Диагностические процедуры</a:t>
            </a:r>
            <a:r>
              <a:rPr lang="ru-RU" sz="2200" dirty="0">
                <a:latin typeface="Times New Roman" panose="02020603050405020304" pitchFamily="18" charset="0"/>
                <a:cs typeface="Times New Roman" panose="02020603050405020304" pitchFamily="18" charset="0"/>
              </a:rPr>
              <a:t>: модифицированный тест эмоций </a:t>
            </a:r>
            <a:r>
              <a:rPr lang="ru-RU" sz="2200" dirty="0" smtClean="0">
                <a:latin typeface="Times New Roman" panose="02020603050405020304" pitchFamily="18" charset="0"/>
                <a:cs typeface="Times New Roman" panose="02020603050405020304" pitchFamily="18" charset="0"/>
              </a:rPr>
              <a:t>Басса - Дарки </a:t>
            </a:r>
            <a:r>
              <a:rPr lang="ru-RU" sz="2200" dirty="0">
                <a:latin typeface="Times New Roman" panose="02020603050405020304" pitchFamily="18" charset="0"/>
                <a:cs typeface="Times New Roman" panose="02020603050405020304" pitchFamily="18" charset="0"/>
              </a:rPr>
              <a:t>(определение уровня эмоционального возбуждения учащихся).</a:t>
            </a:r>
            <a:br>
              <a:rPr lang="ru-RU" sz="2200" dirty="0">
                <a:latin typeface="Times New Roman" panose="02020603050405020304" pitchFamily="18" charset="0"/>
                <a:cs typeface="Times New Roman" panose="02020603050405020304" pitchFamily="18" charset="0"/>
              </a:rPr>
            </a:br>
            <a:r>
              <a:rPr lang="ru-RU" sz="2200" i="1" dirty="0">
                <a:latin typeface="Times New Roman" panose="02020603050405020304" pitchFamily="18" charset="0"/>
                <a:cs typeface="Times New Roman" panose="02020603050405020304" pitchFamily="18" charset="0"/>
              </a:rPr>
              <a:t>Развивающие процедуры:</a:t>
            </a:r>
            <a:r>
              <a:rPr lang="ru-RU" sz="2200" dirty="0">
                <a:latin typeface="Times New Roman" panose="02020603050405020304" pitchFamily="18" charset="0"/>
                <a:cs typeface="Times New Roman" panose="02020603050405020304" pitchFamily="18" charset="0"/>
              </a:rPr>
              <a:t> тренинг по управлению колеблющегося настроения и вводная лекция по борьбе с упадком сил, обсуждение результатов </a:t>
            </a:r>
            <a:r>
              <a:rPr lang="ru-RU" sz="2200" dirty="0" smtClean="0">
                <a:latin typeface="Times New Roman" panose="02020603050405020304" pitchFamily="18" charset="0"/>
                <a:cs typeface="Times New Roman" panose="02020603050405020304" pitchFamily="18" charset="0"/>
              </a:rPr>
              <a:t>диагностических </a:t>
            </a:r>
            <a:r>
              <a:rPr lang="ru-RU" sz="2200" dirty="0">
                <a:latin typeface="Times New Roman" panose="02020603050405020304" pitchFamily="18" charset="0"/>
                <a:cs typeface="Times New Roman" panose="02020603050405020304" pitchFamily="18" charset="0"/>
              </a:rPr>
              <a:t>тестов, игра «кто есть кто»,  рефлексия</a:t>
            </a:r>
            <a:r>
              <a:rPr lang="ru-RU" sz="1600" dirty="0"/>
              <a:t>.</a:t>
            </a:r>
            <a:r>
              <a:rPr lang="ru-RU" sz="1400" dirty="0"/>
              <a:t/>
            </a:r>
            <a:br>
              <a:rPr lang="ru-RU" sz="1400" dirty="0"/>
            </a:br>
            <a:endParaRPr lang="ru-RU" dirty="0"/>
          </a:p>
        </p:txBody>
      </p:sp>
      <p:sp>
        <p:nvSpPr>
          <p:cNvPr id="3" name="AutoShape 2" descr="https://fs01.infourok.ru/images/doc/34/43567/img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292" name="Picture 4" descr="https://im0-tub-ru.yandex.net/i?id=fa81aed9017656db33e64611e360acbb-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833" y="1066801"/>
            <a:ext cx="5165331" cy="510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77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89709"/>
            <a:ext cx="8825345" cy="5597236"/>
          </a:xfrm>
        </p:spPr>
        <p:txBody>
          <a:bodyPr>
            <a:noAutofit/>
          </a:bodyPr>
          <a:lstStyle/>
          <a:p>
            <a:pPr lvl="1">
              <a:lnSpc>
                <a:spcPct val="150000"/>
              </a:lnSpc>
            </a:pPr>
            <a:r>
              <a:rPr lang="ru-RU" sz="2400" b="1" u="sng" dirty="0">
                <a:latin typeface="Times New Roman" panose="02020603050405020304" pitchFamily="18" charset="0"/>
                <a:cs typeface="Times New Roman" panose="02020603050405020304" pitchFamily="18" charset="0"/>
              </a:rPr>
              <a:t>Тип мышления и взаимодействие с трудовой деятельностью</a:t>
            </a:r>
            <a:r>
              <a:rPr lang="ru-RU" sz="2000" b="1"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Понятие мышления, как средство познания.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Продуктивность</a:t>
            </a:r>
            <a:r>
              <a:rPr lang="ru-RU" sz="2000" dirty="0">
                <a:latin typeface="Times New Roman" panose="02020603050405020304" pitchFamily="18" charset="0"/>
                <a:cs typeface="Times New Roman" panose="02020603050405020304" pitchFamily="18" charset="0"/>
              </a:rPr>
              <a:t>, оригинальность, любознательность,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мужество</a:t>
            </a:r>
            <a:r>
              <a:rPr lang="ru-RU" sz="2000" dirty="0">
                <a:latin typeface="Times New Roman" panose="02020603050405020304" pitchFamily="18" charset="0"/>
                <a:cs typeface="Times New Roman" panose="02020603050405020304" pitchFamily="18" charset="0"/>
              </a:rPr>
              <a:t>. Ведущий тип мышления как индивидуальный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способ </a:t>
            </a:r>
            <a:r>
              <a:rPr lang="ru-RU" sz="2000" dirty="0">
                <a:latin typeface="Times New Roman" panose="02020603050405020304" pitchFamily="18" charset="0"/>
                <a:cs typeface="Times New Roman" panose="02020603050405020304" pitchFamily="18" charset="0"/>
              </a:rPr>
              <a:t>преобразования информации. Типы мышления: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предметно-действенное</a:t>
            </a:r>
            <a:r>
              <a:rPr lang="ru-RU" sz="2000" dirty="0">
                <a:latin typeface="Times New Roman" panose="02020603050405020304" pitchFamily="18" charset="0"/>
                <a:cs typeface="Times New Roman" panose="02020603050405020304" pitchFamily="18" charset="0"/>
              </a:rPr>
              <a:t>, абстрактно-символическое,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словесно-логическое</a:t>
            </a:r>
            <a:r>
              <a:rPr lang="ru-RU" sz="2000" dirty="0">
                <a:latin typeface="Times New Roman" panose="02020603050405020304" pitchFamily="18" charset="0"/>
                <a:cs typeface="Times New Roman" panose="02020603050405020304" pitchFamily="18" charset="0"/>
              </a:rPr>
              <a:t>, наглядно-образное. Тип мышления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и </a:t>
            </a:r>
            <a:r>
              <a:rPr lang="ru-RU" sz="2000" dirty="0">
                <a:latin typeface="Times New Roman" panose="02020603050405020304" pitchFamily="18" charset="0"/>
                <a:cs typeface="Times New Roman" panose="02020603050405020304" pitchFamily="18" charset="0"/>
              </a:rPr>
              <a:t>успешность в определенных видах профессиональной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деятельности</a:t>
            </a:r>
            <a:r>
              <a:rPr lang="ru-RU" sz="2000" dirty="0">
                <a:latin typeface="Times New Roman" panose="02020603050405020304" pitchFamily="18" charset="0"/>
                <a:cs typeface="Times New Roman" panose="02020603050405020304" pitchFamily="18" charset="0"/>
              </a:rPr>
              <a:t>. Креативность.</a:t>
            </a:r>
            <a:br>
              <a:rPr lang="ru-RU" sz="2000" dirty="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Практическая работа: </a:t>
            </a:r>
            <a:r>
              <a:rPr lang="ru-RU" sz="2000" dirty="0">
                <a:latin typeface="Times New Roman" panose="02020603050405020304" pitchFamily="18" charset="0"/>
                <a:cs typeface="Times New Roman" panose="02020603050405020304" pitchFamily="18" charset="0"/>
              </a:rPr>
              <a:t>анализ основных характеристик мышления.   Работа со «словарем профессий».</a:t>
            </a:r>
            <a:br>
              <a:rPr lang="ru-RU" sz="2000" dirty="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Диагностические процедуры</a:t>
            </a:r>
            <a:r>
              <a:rPr lang="ru-RU" sz="2000" dirty="0">
                <a:latin typeface="Times New Roman" panose="02020603050405020304" pitchFamily="18" charset="0"/>
                <a:cs typeface="Times New Roman" panose="02020603050405020304" pitchFamily="18" charset="0"/>
              </a:rPr>
              <a:t>: методика «Определение ведущего типа мышления».</a:t>
            </a:r>
            <a:br>
              <a:rPr lang="ru-RU" sz="2000" dirty="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Развивающие процедуры:</a:t>
            </a:r>
            <a:r>
              <a:rPr lang="ru-RU" sz="2000" dirty="0">
                <a:latin typeface="Times New Roman" panose="02020603050405020304" pitchFamily="18" charset="0"/>
                <a:cs typeface="Times New Roman" panose="02020603050405020304" pitchFamily="18" charset="0"/>
              </a:rPr>
              <a:t> обсуждение результатов диагностических тестов.</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13314" name="Picture 2" descr="http://bibliogorod32.ru/images/news/2017/November/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6654" y="683069"/>
            <a:ext cx="5015345" cy="3560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432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244436"/>
            <a:ext cx="10983480" cy="1456267"/>
          </a:xfrm>
        </p:spPr>
        <p:txBody>
          <a:bodyPr>
            <a:noAutofit/>
          </a:bodyPr>
          <a:lstStyle/>
          <a:p>
            <a:pPr lvl="1">
              <a:lnSpc>
                <a:spcPct val="150000"/>
              </a:lnSpc>
            </a:pPr>
            <a:r>
              <a:rPr lang="ru-RU" sz="2800" b="1" u="sng" dirty="0">
                <a:latin typeface="Times New Roman" panose="02020603050405020304" pitchFamily="18" charset="0"/>
                <a:cs typeface="Times New Roman" panose="02020603050405020304" pitchFamily="18" charset="0"/>
              </a:rPr>
              <a:t>Что такое профессия.</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Знакомство с понятием “профессия”</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признаки профессии. Классификация профессий по Е.А. Климову: типы профессий, требования профессии к человеку, орудия труда, условия труда, цели труда. Понятие о составляющих профессиональной пригодности, роль здоровья, образования, способностей, личностных качеств в профессиональном самоопределении. </a:t>
            </a:r>
            <a:br>
              <a:rPr lang="ru-RU" sz="2400" dirty="0">
                <a:latin typeface="Times New Roman" panose="02020603050405020304" pitchFamily="18" charset="0"/>
                <a:cs typeface="Times New Roman" panose="02020603050405020304" pitchFamily="18" charset="0"/>
              </a:rPr>
            </a:br>
            <a:r>
              <a:rPr lang="ru-RU" sz="2400" i="1" dirty="0">
                <a:latin typeface="Times New Roman" panose="02020603050405020304" pitchFamily="18" charset="0"/>
                <a:cs typeface="Times New Roman" panose="02020603050405020304" pitchFamily="18" charset="0"/>
              </a:rPr>
              <a:t>Практическая работа: </a:t>
            </a:r>
            <a:r>
              <a:rPr lang="ru-RU" sz="2400" dirty="0" err="1">
                <a:latin typeface="Times New Roman" panose="02020603050405020304" pitchFamily="18" charset="0"/>
                <a:cs typeface="Times New Roman" panose="02020603050405020304" pitchFamily="18" charset="0"/>
              </a:rPr>
              <a:t>Профориентационная</a:t>
            </a:r>
            <a:r>
              <a:rPr lang="ru-RU" sz="2400" dirty="0">
                <a:latin typeface="Times New Roman" panose="02020603050405020304" pitchFamily="18" charset="0"/>
                <a:cs typeface="Times New Roman" panose="02020603050405020304" pitchFamily="18" charset="0"/>
              </a:rPr>
              <a:t> игра “Назови профессию”, а так же </a:t>
            </a:r>
            <a:r>
              <a:rPr lang="ru-RU" sz="2400" dirty="0" smtClean="0">
                <a:latin typeface="Times New Roman" panose="02020603050405020304" pitchFamily="18" charset="0"/>
                <a:cs typeface="Times New Roman" panose="02020603050405020304" pitchFamily="18" charset="0"/>
              </a:rPr>
              <a:t>                               игра </a:t>
            </a:r>
            <a:r>
              <a:rPr lang="ru-RU" sz="2400" dirty="0">
                <a:latin typeface="Times New Roman" panose="02020603050405020304" pitchFamily="18" charset="0"/>
                <a:cs typeface="Times New Roman" panose="02020603050405020304" pitchFamily="18" charset="0"/>
              </a:rPr>
              <a:t>«Будь готов», способствуют </a:t>
            </a:r>
            <a:r>
              <a:rPr lang="ru-RU" sz="2400" dirty="0" smtClean="0">
                <a:latin typeface="Times New Roman" panose="02020603050405020304" pitchFamily="18" charset="0"/>
                <a:cs typeface="Times New Roman" panose="02020603050405020304" pitchFamily="18" charset="0"/>
              </a:rPr>
              <a:t>осознанию</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готовности к различным видам деятельности</a:t>
            </a:r>
            <a:br>
              <a:rPr lang="ru-RU" sz="2400" dirty="0">
                <a:latin typeface="Times New Roman" panose="02020603050405020304" pitchFamily="18" charset="0"/>
                <a:cs typeface="Times New Roman" panose="02020603050405020304" pitchFamily="18" charset="0"/>
              </a:rPr>
            </a:br>
            <a:r>
              <a:rPr lang="ru-RU" sz="2400" i="1" dirty="0">
                <a:latin typeface="Times New Roman" panose="02020603050405020304" pitchFamily="18" charset="0"/>
                <a:cs typeface="Times New Roman" panose="02020603050405020304" pitchFamily="18" charset="0"/>
              </a:rPr>
              <a:t>Развивающие процедуры:</a:t>
            </a:r>
            <a:r>
              <a:rPr lang="ru-RU" sz="2400" dirty="0">
                <a:latin typeface="Times New Roman" panose="02020603050405020304" pitchFamily="18" charset="0"/>
                <a:cs typeface="Times New Roman" panose="02020603050405020304" pitchFamily="18" charset="0"/>
              </a:rPr>
              <a:t> обсуждение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результатов </a:t>
            </a:r>
            <a:r>
              <a:rPr lang="ru-RU" sz="2400" dirty="0">
                <a:latin typeface="Times New Roman" panose="02020603050405020304" pitchFamily="18" charset="0"/>
                <a:cs typeface="Times New Roman" panose="02020603050405020304" pitchFamily="18" charset="0"/>
              </a:rPr>
              <a:t>диагностических тестов.</a:t>
            </a:r>
          </a:p>
        </p:txBody>
      </p:sp>
      <p:pic>
        <p:nvPicPr>
          <p:cNvPr id="14338" name="Picture 2" descr="https://im0-tub-ru.yandex.net/i?id=2adaca971565d0374b6fe8a8d4f39c76&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4255" y="3809999"/>
            <a:ext cx="516774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489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70365"/>
            <a:ext cx="12032672" cy="2369126"/>
          </a:xfrm>
        </p:spPr>
        <p:txBody>
          <a:bodyPr>
            <a:noAutofit/>
          </a:bodyPr>
          <a:lstStyle/>
          <a:p>
            <a:pPr lvl="1">
              <a:lnSpc>
                <a:spcPct val="150000"/>
              </a:lnSpc>
            </a:pPr>
            <a:r>
              <a:rPr lang="ru-RU" sz="2400" b="1" u="sng" dirty="0">
                <a:latin typeface="Times New Roman" panose="02020603050405020304" pitchFamily="18" charset="0"/>
                <a:cs typeface="Times New Roman" panose="02020603050405020304" pitchFamily="18" charset="0"/>
              </a:rPr>
              <a:t>Моя будущая профессия.</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Характеристика профессий по признакам профессиональной деятельности. Рынок, его функции, структура. Конкуренция, формирование рыночной инфраструктуры. Кадровое планирование. Банки данных о рабочей силе (спрос и предложение). Занятость населения, безработица. Построение личного профессионального маршрута. Информация об уровнях и видах учебных заведений. Работа с опросником ЛПП. </a:t>
            </a:r>
            <a:br>
              <a:rPr lang="ru-RU" sz="2000" dirty="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Практическая работа: </a:t>
            </a:r>
            <a:r>
              <a:rPr lang="ru-RU" sz="2000" dirty="0" err="1">
                <a:latin typeface="Times New Roman" panose="02020603050405020304" pitchFamily="18" charset="0"/>
                <a:cs typeface="Times New Roman" panose="02020603050405020304" pitchFamily="18" charset="0"/>
              </a:rPr>
              <a:t>Профориентационная</a:t>
            </a:r>
            <a:r>
              <a:rPr lang="ru-RU" sz="2000" dirty="0">
                <a:latin typeface="Times New Roman" panose="02020603050405020304" pitchFamily="18" charset="0"/>
                <a:cs typeface="Times New Roman" panose="02020603050405020304" pitchFamily="18" charset="0"/>
              </a:rPr>
              <a:t> игра «Эпитафия» и «Звездный  час»,  которые позволяют соотнести свое представление о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счастье </a:t>
            </a:r>
            <a:r>
              <a:rPr lang="ru-RU" sz="2000" dirty="0">
                <a:latin typeface="Times New Roman" panose="02020603050405020304" pitchFamily="18" charset="0"/>
                <a:cs typeface="Times New Roman" panose="02020603050405020304" pitchFamily="18" charset="0"/>
              </a:rPr>
              <a:t>с  определенной профессиональной деятельностью</a:t>
            </a:r>
            <a:r>
              <a:rPr lang="ru-RU" sz="2000" dirty="0" smtClean="0">
                <a:latin typeface="Times New Roman" panose="02020603050405020304" pitchFamily="18" charset="0"/>
                <a:cs typeface="Times New Roman" panose="02020603050405020304" pitchFamily="18" charset="0"/>
              </a:rPr>
              <a:t>.</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«Современный рынок труда».</a:t>
            </a:r>
            <a:br>
              <a:rPr lang="ru-RU" sz="2000" dirty="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Диагностические процедуры:</a:t>
            </a:r>
            <a:r>
              <a:rPr lang="ru-RU" sz="2000" dirty="0">
                <a:latin typeface="Times New Roman" panose="02020603050405020304" pitchFamily="18" charset="0"/>
                <a:cs typeface="Times New Roman" panose="02020603050405020304" pitchFamily="18" charset="0"/>
              </a:rPr>
              <a:t> методика Е.А. Климова (определение типа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будущей </a:t>
            </a:r>
            <a:r>
              <a:rPr lang="ru-RU" sz="2000" dirty="0">
                <a:latin typeface="Times New Roman" panose="02020603050405020304" pitchFamily="18" charset="0"/>
                <a:cs typeface="Times New Roman" panose="02020603050405020304" pitchFamily="18" charset="0"/>
              </a:rPr>
              <a:t>профессии).</a:t>
            </a:r>
            <a:br>
              <a:rPr lang="ru-RU" sz="2000" dirty="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Развивающие процедуры:</a:t>
            </a:r>
            <a:r>
              <a:rPr lang="ru-RU" sz="2000" dirty="0">
                <a:latin typeface="Times New Roman" panose="02020603050405020304" pitchFamily="18" charset="0"/>
                <a:cs typeface="Times New Roman" panose="02020603050405020304" pitchFamily="18" charset="0"/>
              </a:rPr>
              <a:t> обсуждение результатов диагностических тестов.</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15366" name="Picture 6" descr="http://www.metobraz.ru/wp-content/uploads/2016/11/04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0036" y="2867891"/>
            <a:ext cx="3241964" cy="3990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983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692" y="2826328"/>
            <a:ext cx="10817226" cy="1456267"/>
          </a:xfrm>
        </p:spPr>
        <p:txBody>
          <a:bodyPr>
            <a:noAutofit/>
          </a:bodyPr>
          <a:lstStyle/>
          <a:p>
            <a:pPr lvl="1">
              <a:lnSpc>
                <a:spcPct val="150000"/>
              </a:lnSpc>
            </a:pPr>
            <a:r>
              <a:rPr lang="ru-RU" sz="2800" b="1" u="sng" dirty="0">
                <a:latin typeface="Times New Roman" panose="02020603050405020304" pitchFamily="18" charset="0"/>
                <a:cs typeface="Times New Roman" panose="02020603050405020304" pitchFamily="18" charset="0"/>
              </a:rPr>
              <a:t>Профессиональные склонности.</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Выявление интересов и склонностей подростков при помощи  опросника «Карта интересов». В форме дискуссии и обсуждения дать учащимся пищу для размышлений и переживаний, позволяющие узнать о себе что-то новое, иначе увидеть себя в контексте выбора профессии.</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2400" i="1" dirty="0">
                <a:latin typeface="Times New Roman" panose="02020603050405020304" pitchFamily="18" charset="0"/>
                <a:cs typeface="Times New Roman" panose="02020603050405020304" pitchFamily="18" charset="0"/>
              </a:rPr>
              <a:t>Практическая работа: </a:t>
            </a:r>
            <a:r>
              <a:rPr lang="ru-RU" sz="2400" dirty="0" err="1">
                <a:latin typeface="Times New Roman" panose="02020603050405020304" pitchFamily="18" charset="0"/>
                <a:cs typeface="Times New Roman" panose="02020603050405020304" pitchFamily="18" charset="0"/>
              </a:rPr>
              <a:t>Профориентационная</a:t>
            </a:r>
            <a:r>
              <a:rPr lang="ru-RU" sz="2400" dirty="0">
                <a:latin typeface="Times New Roman" panose="02020603050405020304" pitchFamily="18" charset="0"/>
                <a:cs typeface="Times New Roman" panose="02020603050405020304" pitchFamily="18" charset="0"/>
              </a:rPr>
              <a:t> игра: “Один день из жизни”.</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2400" i="1" dirty="0">
                <a:latin typeface="Times New Roman" panose="02020603050405020304" pitchFamily="18" charset="0"/>
                <a:cs typeface="Times New Roman" panose="02020603050405020304" pitchFamily="18" charset="0"/>
              </a:rPr>
              <a:t>Диагностические процедуры</a:t>
            </a:r>
            <a:r>
              <a:rPr lang="ru-RU" sz="2400" dirty="0">
                <a:latin typeface="Times New Roman" panose="02020603050405020304" pitchFamily="18" charset="0"/>
                <a:cs typeface="Times New Roman" panose="02020603050405020304" pitchFamily="18" charset="0"/>
              </a:rPr>
              <a:t>: методика «Профиль» (модифицированная методика «Карта интересов» А. </a:t>
            </a:r>
            <a:r>
              <a:rPr lang="ru-RU" sz="2400" dirty="0" err="1">
                <a:latin typeface="Times New Roman" panose="02020603050405020304" pitchFamily="18" charset="0"/>
                <a:cs typeface="Times New Roman" panose="02020603050405020304" pitchFamily="18" charset="0"/>
              </a:rPr>
              <a:t>Голомштока</a:t>
            </a:r>
            <a:r>
              <a:rPr lang="ru-RU" sz="2400" dirty="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2400" i="1" dirty="0">
                <a:latin typeface="Times New Roman" panose="02020603050405020304" pitchFamily="18" charset="0"/>
                <a:cs typeface="Times New Roman" panose="02020603050405020304" pitchFamily="18" charset="0"/>
              </a:rPr>
              <a:t>Развивающие процедуры: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профориентационная</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игра</a:t>
            </a:r>
            <a:br>
              <a:rPr lang="ru-RU" sz="2400" dirty="0" smtClean="0">
                <a:latin typeface="Times New Roman" panose="02020603050405020304" pitchFamily="18" charset="0"/>
                <a:cs typeface="Times New Roman" panose="02020603050405020304" pitchFamily="18" charset="0"/>
              </a:rPr>
            </a:br>
            <a:r>
              <a:rPr lang="ru-RU" sz="2400" i="1"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“Аукцион”, обсуждение </a:t>
            </a:r>
            <a:r>
              <a:rPr lang="ru-RU" sz="2400" dirty="0" smtClean="0">
                <a:latin typeface="Times New Roman" panose="02020603050405020304" pitchFamily="18" charset="0"/>
                <a:cs typeface="Times New Roman" panose="02020603050405020304" pitchFamily="18" charset="0"/>
              </a:rPr>
              <a:t>результатов</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диагностических тестов.</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16386" name="Picture 2" descr="https://insur-portal.ru/storage/app/media/article_general/om058-smena-propis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4282594"/>
            <a:ext cx="4762500" cy="257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395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33054"/>
            <a:ext cx="12053454" cy="1456267"/>
          </a:xfrm>
        </p:spPr>
        <p:txBody>
          <a:bodyPr>
            <a:noAutofit/>
          </a:bodyPr>
          <a:lstStyle/>
          <a:p>
            <a:pPr lvl="1">
              <a:lnSpc>
                <a:spcPct val="150000"/>
              </a:lnSpc>
            </a:pPr>
            <a:r>
              <a:rPr lang="ru-RU" sz="2400" b="1" u="sng" dirty="0">
                <a:latin typeface="Times New Roman" panose="02020603050405020304" pitchFamily="18" charset="0"/>
                <a:cs typeface="Times New Roman" panose="02020603050405020304" pitchFamily="18" charset="0"/>
              </a:rPr>
              <a:t>Мой профессиональный тип личности.</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Шкала Дж. </a:t>
            </a:r>
            <a:r>
              <a:rPr lang="ru-RU" sz="2000" dirty="0" err="1">
                <a:latin typeface="Times New Roman" panose="02020603050405020304" pitchFamily="18" charset="0"/>
                <a:cs typeface="Times New Roman" panose="02020603050405020304" pitchFamily="18" charset="0"/>
              </a:rPr>
              <a:t>Холланда</a:t>
            </a:r>
            <a:r>
              <a:rPr lang="ru-RU" sz="2000" dirty="0">
                <a:latin typeface="Times New Roman" panose="02020603050405020304" pitchFamily="18" charset="0"/>
                <a:cs typeface="Times New Roman" panose="02020603050405020304" pitchFamily="18" charset="0"/>
              </a:rPr>
              <a:t>. Понятие: «Профессиональный тип личности». Типы профессиональной направленности личности; Определение своего профессионального типа личности.</a:t>
            </a:r>
            <a:br>
              <a:rPr lang="ru-RU" sz="2000" dirty="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Практическая работа: </a:t>
            </a:r>
            <a:r>
              <a:rPr lang="ru-RU" sz="2000" dirty="0">
                <a:latin typeface="Times New Roman" panose="02020603050405020304" pitchFamily="18" charset="0"/>
                <a:cs typeface="Times New Roman" panose="02020603050405020304" pitchFamily="18" charset="0"/>
              </a:rPr>
              <a:t> путем </a:t>
            </a:r>
            <a:r>
              <a:rPr lang="ru-RU" sz="2000" dirty="0" smtClean="0">
                <a:latin typeface="Times New Roman" panose="02020603050405020304" pitchFamily="18" charset="0"/>
                <a:cs typeface="Times New Roman" panose="02020603050405020304" pitchFamily="18" charset="0"/>
              </a:rPr>
              <a:t>коллективной работы </a:t>
            </a:r>
            <a:r>
              <a:rPr lang="ru-RU" sz="2000" dirty="0">
                <a:latin typeface="Times New Roman" panose="02020603050405020304" pitchFamily="18" charset="0"/>
                <a:cs typeface="Times New Roman" panose="02020603050405020304" pitchFamily="18" charset="0"/>
              </a:rPr>
              <a:t>создать город будущего с трудоустройством всех учащихся. Обсуждение взаимосвязи с профессиями.</a:t>
            </a:r>
            <a:br>
              <a:rPr lang="ru-RU" sz="2000" dirty="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Диагностические процедуры</a:t>
            </a:r>
            <a:r>
              <a:rPr lang="ru-RU" sz="2000" dirty="0">
                <a:latin typeface="Times New Roman" panose="02020603050405020304" pitchFamily="18" charset="0"/>
                <a:cs typeface="Times New Roman" panose="02020603050405020304" pitchFamily="18" charset="0"/>
              </a:rPr>
              <a:t>: тест </a:t>
            </a:r>
            <a:r>
              <a:rPr lang="ru-RU" sz="2000" dirty="0" err="1">
                <a:latin typeface="Times New Roman" panose="02020603050405020304" pitchFamily="18" charset="0"/>
                <a:cs typeface="Times New Roman" panose="02020603050405020304" pitchFamily="18" charset="0"/>
              </a:rPr>
              <a:t>Холланда</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Развивающие процедуры:</a:t>
            </a:r>
            <a:r>
              <a:rPr lang="ru-RU" sz="2000" dirty="0">
                <a:latin typeface="Times New Roman" panose="02020603050405020304" pitchFamily="18" charset="0"/>
                <a:cs typeface="Times New Roman" panose="02020603050405020304" pitchFamily="18" charset="0"/>
              </a:rPr>
              <a:t> обсуждение результатов диагностических тестов.</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18434" name="Picture 2" descr="http://www.allufa.ru/upload/iblock/0b3/0b3832a32a3285d0810235595ca90bc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727" y="3491345"/>
            <a:ext cx="7620000" cy="336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751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92" y="2867890"/>
            <a:ext cx="5895108" cy="1456267"/>
          </a:xfrm>
        </p:spPr>
        <p:txBody>
          <a:bodyPr>
            <a:noAutofit/>
          </a:bodyPr>
          <a:lstStyle/>
          <a:p>
            <a:pPr lvl="1">
              <a:lnSpc>
                <a:spcPct val="150000"/>
              </a:lnSpc>
            </a:pPr>
            <a:r>
              <a:rPr lang="ru-RU" sz="2400" b="1" u="sng" dirty="0" smtClean="0">
                <a:latin typeface="Times New Roman" panose="02020603050405020304" pitchFamily="18" charset="0"/>
                <a:cs typeface="Times New Roman" panose="02020603050405020304" pitchFamily="18" charset="0"/>
              </a:rPr>
              <a:t>Здоровье в профессиональной деятельности.</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Выяснить какие требования к здоровью человека имеются в профессиональной деятельности. «Разбить» профессии на группы по условиям труда.  Работа с методикой «Мое здоровье», для понятия актуальность заботы о здоровье, как об одном из факторов успешной профессиональной карьеры., изучение «неблагоприятных производственных факторы». </a:t>
            </a:r>
            <a:br>
              <a:rPr lang="ru-RU" sz="2000" dirty="0" smtClean="0">
                <a:latin typeface="Times New Roman" panose="02020603050405020304" pitchFamily="18" charset="0"/>
                <a:cs typeface="Times New Roman" panose="02020603050405020304" pitchFamily="18" charset="0"/>
              </a:rPr>
            </a:br>
            <a:r>
              <a:rPr lang="ru-RU" sz="2000" i="1" dirty="0" smtClean="0">
                <a:latin typeface="Times New Roman" panose="02020603050405020304" pitchFamily="18" charset="0"/>
                <a:cs typeface="Times New Roman" panose="02020603050405020304" pitchFamily="18" charset="0"/>
              </a:rPr>
              <a:t>Диагностические процедуры</a:t>
            </a:r>
            <a:r>
              <a:rPr lang="ru-RU" sz="2000" dirty="0" smtClean="0">
                <a:latin typeface="Times New Roman" panose="02020603050405020304" pitchFamily="18" charset="0"/>
                <a:cs typeface="Times New Roman" panose="02020603050405020304" pitchFamily="18" charset="0"/>
              </a:rPr>
              <a:t>: анкета «Моё здоровье»</a:t>
            </a:r>
            <a:br>
              <a:rPr lang="ru-RU" sz="2000" dirty="0" smtClean="0">
                <a:latin typeface="Times New Roman" panose="02020603050405020304" pitchFamily="18" charset="0"/>
                <a:cs typeface="Times New Roman" panose="02020603050405020304" pitchFamily="18" charset="0"/>
              </a:rPr>
            </a:br>
            <a:r>
              <a:rPr lang="ru-RU" sz="2000" i="1" dirty="0" smtClean="0">
                <a:latin typeface="Times New Roman" panose="02020603050405020304" pitchFamily="18" charset="0"/>
                <a:cs typeface="Times New Roman" panose="02020603050405020304" pitchFamily="18" charset="0"/>
              </a:rPr>
              <a:t>Развивающие процедуры:</a:t>
            </a:r>
            <a:r>
              <a:rPr lang="ru-RU" sz="2000" dirty="0" smtClean="0">
                <a:latin typeface="Times New Roman" panose="02020603050405020304" pitchFamily="18" charset="0"/>
                <a:cs typeface="Times New Roman" panose="02020603050405020304" pitchFamily="18" charset="0"/>
              </a:rPr>
              <a:t> обсуждение результатов диагностических тестов.</a:t>
            </a:r>
            <a:br>
              <a:rPr lang="ru-RU" sz="2000" dirty="0" smtClean="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21506" name="Picture 2" descr="http://shr-school1.3dn.ru/_fr/VospitatelSistema/16-17/emblem-pro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61999"/>
            <a:ext cx="6096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669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238" y="803564"/>
            <a:ext cx="11928762" cy="2867891"/>
          </a:xfrm>
        </p:spPr>
        <p:txBody>
          <a:bodyPr>
            <a:noAutofit/>
          </a:bodyPr>
          <a:lstStyle/>
          <a:p>
            <a:pPr>
              <a:lnSpc>
                <a:spcPct val="150000"/>
              </a:lnSpc>
            </a:pPr>
            <a:r>
              <a:rPr lang="ru-RU" sz="2000" dirty="0">
                <a:latin typeface="Times New Roman" panose="02020603050405020304" pitchFamily="18" charset="0"/>
                <a:cs typeface="Times New Roman" panose="02020603050405020304" pitchFamily="18" charset="0"/>
              </a:rPr>
              <a:t>Содержание элективного курса предполагает побудить старшеклассников к активному самопознанию, исследованию собственных познавательных ресурсов и возможностей, а также способствовать принятию школьниками осознанного решения о выборе направления дальнейшего обучения и созданию условий для повышения готовности подростков к социально-профессиональному самоопределению. Элективные курсы помогают учащимся оценить свои силы, потребности, возможности, ставить задачи, работать с планированием и распределением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своего </a:t>
            </a:r>
            <a:r>
              <a:rPr lang="ru-RU" sz="2000" dirty="0">
                <a:latin typeface="Times New Roman" panose="02020603050405020304" pitchFamily="18" charset="0"/>
                <a:cs typeface="Times New Roman" panose="02020603050405020304" pitchFamily="18" charset="0"/>
              </a:rPr>
              <a:t>времени и ресурсов своего </a:t>
            </a:r>
            <a:r>
              <a:rPr lang="ru-RU" sz="2000" dirty="0" smtClean="0">
                <a:latin typeface="Times New Roman" panose="02020603050405020304" pitchFamily="18" charset="0"/>
                <a:cs typeface="Times New Roman" panose="02020603050405020304" pitchFamily="18" charset="0"/>
              </a:rPr>
              <a:t>организма.</a:t>
            </a:r>
            <a:endParaRPr lang="ru-RU" sz="2000" dirty="0">
              <a:latin typeface="Times New Roman" panose="02020603050405020304" pitchFamily="18" charset="0"/>
              <a:cs typeface="Times New Roman" panose="02020603050405020304" pitchFamily="18" charset="0"/>
            </a:endParaRPr>
          </a:p>
        </p:txBody>
      </p:sp>
      <p:pic>
        <p:nvPicPr>
          <p:cNvPr id="1026" name="Picture 2" descr="http://mboudodsut.ucoz.ru/img/2017-2018/399089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9" y="3671455"/>
            <a:ext cx="4856531" cy="3186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305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547" y="2452255"/>
            <a:ext cx="8160326" cy="1456267"/>
          </a:xfrm>
        </p:spPr>
        <p:txBody>
          <a:bodyPr>
            <a:noAutofit/>
          </a:bodyPr>
          <a:lstStyle/>
          <a:p>
            <a:pPr lvl="1">
              <a:lnSpc>
                <a:spcPct val="150000"/>
              </a:lnSpc>
            </a:pPr>
            <a:r>
              <a:rPr lang="ru-RU" sz="2400" b="1" u="sng" dirty="0">
                <a:latin typeface="Times New Roman" panose="02020603050405020304" pitchFamily="18" charset="0"/>
                <a:cs typeface="Times New Roman" panose="02020603050405020304" pitchFamily="18" charset="0"/>
              </a:rPr>
              <a:t>Движимая сила моих потребностей.</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Понятие мотивов и роли их для трудовой деятельности. Изучение своих потребностей, уровня профессионализма, системы ценностей. Ориентация на построение жизненной перспективы, осмысление ценностей, ожиданий, притязаний, освоение стратегий выбора.  Мотивация как важнейшее условие профессиональной самореализации личности. Пирамида человеческих потребностей </a:t>
            </a:r>
            <a:r>
              <a:rPr lang="ru-RU" sz="2000" dirty="0" err="1">
                <a:latin typeface="Times New Roman" panose="02020603050405020304" pitchFamily="18" charset="0"/>
                <a:cs typeface="Times New Roman" panose="02020603050405020304" pitchFamily="18" charset="0"/>
              </a:rPr>
              <a:t>Маслоу</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Практическая работа: </a:t>
            </a:r>
            <a:r>
              <a:rPr lang="ru-RU" sz="2000" dirty="0">
                <a:latin typeface="Times New Roman" panose="02020603050405020304" pitchFamily="18" charset="0"/>
                <a:cs typeface="Times New Roman" panose="02020603050405020304" pitchFamily="18" charset="0"/>
              </a:rPr>
              <a:t>анализ профессиональной и </a:t>
            </a:r>
            <a:r>
              <a:rPr lang="ru-RU" sz="2000" dirty="0" err="1">
                <a:latin typeface="Times New Roman" panose="02020603050405020304" pitchFamily="18" charset="0"/>
                <a:cs typeface="Times New Roman" panose="02020603050405020304" pitchFamily="18" charset="0"/>
              </a:rPr>
              <a:t>внепрофессиональной</a:t>
            </a:r>
            <a:r>
              <a:rPr lang="ru-RU" sz="2000" dirty="0">
                <a:latin typeface="Times New Roman" panose="02020603050405020304" pitchFamily="18" charset="0"/>
                <a:cs typeface="Times New Roman" panose="02020603050405020304" pitchFamily="18" charset="0"/>
              </a:rPr>
              <a:t> мотивации, анализ жизненно важных ценностей. </a:t>
            </a:r>
            <a:br>
              <a:rPr lang="ru-RU" sz="2000" dirty="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Диагностические процедуры:</a:t>
            </a:r>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методика </a:t>
            </a:r>
            <a:r>
              <a:rPr lang="ru-RU" sz="2000" dirty="0" err="1">
                <a:latin typeface="Times New Roman" panose="02020603050405020304" pitchFamily="18" charset="0"/>
                <a:cs typeface="Times New Roman" panose="02020603050405020304" pitchFamily="18" charset="0"/>
              </a:rPr>
              <a:t>Головахи</a:t>
            </a:r>
            <a:r>
              <a:rPr lang="ru-RU" sz="2000" dirty="0">
                <a:latin typeface="Times New Roman" panose="02020603050405020304" pitchFamily="18" charset="0"/>
                <a:cs typeface="Times New Roman" panose="02020603050405020304" pitchFamily="18" charset="0"/>
              </a:rPr>
              <a:t> «Определение мотивации», анкета «Что для вас в жизни главное?»</a:t>
            </a:r>
            <a:br>
              <a:rPr lang="ru-RU" sz="2000" dirty="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Развивающие процедуры:</a:t>
            </a:r>
            <a:r>
              <a:rPr lang="ru-RU" sz="2000" dirty="0">
                <a:latin typeface="Times New Roman" panose="02020603050405020304" pitchFamily="18" charset="0"/>
                <a:cs typeface="Times New Roman" panose="02020603050405020304" pitchFamily="18" charset="0"/>
              </a:rPr>
              <a:t> обсуждение результатов диагностических тестов.</a:t>
            </a:r>
          </a:p>
        </p:txBody>
      </p:sp>
      <p:pic>
        <p:nvPicPr>
          <p:cNvPr id="20482" name="Picture 2" descr="http://intelfizik.narod.ru/images/uch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873" y="542733"/>
            <a:ext cx="3754580" cy="5868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214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86000"/>
            <a:ext cx="7121236" cy="1456267"/>
          </a:xfrm>
        </p:spPr>
        <p:txBody>
          <a:bodyPr>
            <a:noAutofit/>
          </a:bodyPr>
          <a:lstStyle/>
          <a:p>
            <a:pPr lvl="1">
              <a:lnSpc>
                <a:spcPct val="150000"/>
              </a:lnSpc>
            </a:pPr>
            <a:r>
              <a:rPr lang="ru-RU" sz="2800" b="1" u="sng" dirty="0">
                <a:latin typeface="Times New Roman" panose="02020603050405020304" pitchFamily="18" charset="0"/>
                <a:cs typeface="Times New Roman" panose="02020603050405020304" pitchFamily="18" charset="0"/>
              </a:rPr>
              <a:t>Ошибки быть не может.</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Анализ основных ошибок в прогнозировании выбора профессии: выбор из соображений «престижа», выбор профессии «за компанию», отождествление интереса к преподавателю и его предмету со своей будущей профессией, влияние других лиц. Причины ошибок в выборе профессии.</a:t>
            </a:r>
            <a:br>
              <a:rPr lang="ru-RU" sz="2400" dirty="0">
                <a:latin typeface="Times New Roman" panose="02020603050405020304" pitchFamily="18" charset="0"/>
                <a:cs typeface="Times New Roman" panose="02020603050405020304" pitchFamily="18" charset="0"/>
              </a:rPr>
            </a:br>
            <a:r>
              <a:rPr lang="ru-RU" sz="2400" i="1" dirty="0">
                <a:latin typeface="Times New Roman" panose="02020603050405020304" pitchFamily="18" charset="0"/>
                <a:cs typeface="Times New Roman" panose="02020603050405020304" pitchFamily="18" charset="0"/>
              </a:rPr>
              <a:t>Практическая работа</a:t>
            </a:r>
            <a:r>
              <a:rPr lang="ru-RU" sz="2400" dirty="0">
                <a:latin typeface="Times New Roman" panose="02020603050405020304" pitchFamily="18" charset="0"/>
                <a:cs typeface="Times New Roman" panose="02020603050405020304" pitchFamily="18" charset="0"/>
              </a:rPr>
              <a:t>: анализ возможных причин ошибок выбора профессии, анализ достоинств и недостатков профессий, работа со словарем профессий, деловая игра «Оптимисты и скептики».</a:t>
            </a:r>
          </a:p>
        </p:txBody>
      </p:sp>
      <p:pic>
        <p:nvPicPr>
          <p:cNvPr id="19458" name="Picture 2" descr="http://career-way.center/wp-content/uploads/2015/03/prof-im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6823" y="0"/>
            <a:ext cx="5385177" cy="380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880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455" y="2535382"/>
            <a:ext cx="7446817" cy="1456267"/>
          </a:xfrm>
        </p:spPr>
        <p:txBody>
          <a:bodyPr>
            <a:noAutofit/>
          </a:bodyPr>
          <a:lstStyle/>
          <a:p>
            <a:pPr lvl="1">
              <a:lnSpc>
                <a:spcPct val="150000"/>
              </a:lnSpc>
            </a:pPr>
            <a:r>
              <a:rPr lang="ru-RU" sz="2400" b="1" dirty="0">
                <a:latin typeface="Times New Roman" panose="02020603050405020304" pitchFamily="18" charset="0"/>
                <a:cs typeface="Times New Roman" panose="02020603050405020304" pitchFamily="18" charset="0"/>
              </a:rPr>
              <a:t> </a:t>
            </a:r>
            <a:r>
              <a:rPr lang="ru-RU" sz="2800" b="1" u="sng" dirty="0">
                <a:latin typeface="Times New Roman" panose="02020603050405020304" pitchFamily="18" charset="0"/>
                <a:cs typeface="Times New Roman" panose="02020603050405020304" pitchFamily="18" charset="0"/>
              </a:rPr>
              <a:t>Здравствуй, это я.</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Семинар с участием представителей выбранных профессий учащихся. Развитие коммуникативных способностей учащихся, навыков социального поведения. Активизация профессионального самоопределения.</a:t>
            </a:r>
            <a:br>
              <a:rPr lang="ru-RU" sz="2400" dirty="0">
                <a:latin typeface="Times New Roman" panose="02020603050405020304" pitchFamily="18" charset="0"/>
                <a:cs typeface="Times New Roman" panose="02020603050405020304" pitchFamily="18" charset="0"/>
              </a:rPr>
            </a:br>
            <a:r>
              <a:rPr lang="ru-RU" sz="2400" i="1" dirty="0">
                <a:latin typeface="Times New Roman" panose="02020603050405020304" pitchFamily="18" charset="0"/>
                <a:cs typeface="Times New Roman" panose="02020603050405020304" pitchFamily="18" charset="0"/>
              </a:rPr>
              <a:t>Практическая работа</a:t>
            </a:r>
            <a:r>
              <a:rPr lang="ru-RU" sz="2400" dirty="0">
                <a:latin typeface="Times New Roman" panose="02020603050405020304" pitchFamily="18" charset="0"/>
                <a:cs typeface="Times New Roman" panose="02020603050405020304" pitchFamily="18" charset="0"/>
              </a:rPr>
              <a:t>: игра «Кораблекрушение»</a:t>
            </a:r>
            <a:br>
              <a:rPr lang="ru-RU" sz="2400" dirty="0">
                <a:latin typeface="Times New Roman" panose="02020603050405020304" pitchFamily="18" charset="0"/>
                <a:cs typeface="Times New Roman" panose="02020603050405020304" pitchFamily="18" charset="0"/>
              </a:rPr>
            </a:br>
            <a:r>
              <a:rPr lang="ru-RU" sz="2400" i="1" dirty="0">
                <a:latin typeface="Times New Roman" panose="02020603050405020304" pitchFamily="18" charset="0"/>
                <a:cs typeface="Times New Roman" panose="02020603050405020304" pitchFamily="18" charset="0"/>
              </a:rPr>
              <a:t>Развивающие процедуры:</a:t>
            </a:r>
            <a:r>
              <a:rPr lang="ru-RU" sz="2400" dirty="0">
                <a:latin typeface="Times New Roman" panose="02020603050405020304" pitchFamily="18" charset="0"/>
                <a:cs typeface="Times New Roman" panose="02020603050405020304" pitchFamily="18" charset="0"/>
              </a:rPr>
              <a:t> обсуждение с представителями профессий интересующих и важных вопросов.</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23554" name="Picture 2" descr="https://im0-tub-ru.yandex.net/i?id=14795f1e52a25447568f847f66e3ae1a-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2014128"/>
            <a:ext cx="4724400" cy="4843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46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493818"/>
            <a:ext cx="6493019" cy="1456267"/>
          </a:xfrm>
        </p:spPr>
        <p:txBody>
          <a:bodyPr>
            <a:noAutofit/>
          </a:bodyPr>
          <a:lstStyle/>
          <a:p>
            <a:pPr lvl="1">
              <a:lnSpc>
                <a:spcPct val="150000"/>
              </a:lnSpc>
            </a:pPr>
            <a:r>
              <a:rPr lang="ru-RU" sz="2400" b="1" u="sng" dirty="0">
                <a:latin typeface="Times New Roman" panose="02020603050405020304" pitchFamily="18" charset="0"/>
                <a:cs typeface="Times New Roman" panose="02020603050405020304" pitchFamily="18" charset="0"/>
              </a:rPr>
              <a:t>Моя стратегия.</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Анализ и изучение способов получения профессии. Понятие и основные принципы среднего специального образования, системы высшего профессионального образования, а также очная и заочная форма обучения, дистанционная форма обучения, экстернат. «Горизонтальная» и «вертикальная» карьера.</a:t>
            </a:r>
            <a:br>
              <a:rPr lang="ru-RU" sz="2000" dirty="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Практическая работа</a:t>
            </a:r>
            <a:r>
              <a:rPr lang="ru-RU" sz="2000" dirty="0">
                <a:latin typeface="Times New Roman" panose="02020603050405020304" pitchFamily="18" charset="0"/>
                <a:cs typeface="Times New Roman" panose="02020603050405020304" pitchFamily="18" charset="0"/>
              </a:rPr>
              <a:t>: анализ направлений и специальностей (работа с «Матрицей профессионального выбора»). Работа со «словарем профессий».</a:t>
            </a:r>
            <a:br>
              <a:rPr lang="ru-RU" sz="2000" dirty="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Развивающие процедуры:</a:t>
            </a:r>
            <a:r>
              <a:rPr lang="ru-RU" sz="2000" dirty="0">
                <a:latin typeface="Times New Roman" panose="02020603050405020304" pitchFamily="18" charset="0"/>
                <a:cs typeface="Times New Roman" panose="02020603050405020304" pitchFamily="18" charset="0"/>
              </a:rPr>
              <a:t> обсуждение, дискуссия на тему « плюсы и минусы моего выбора».</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22530" name="Picture 2" descr="http://sheg-anschool.edu.tomsk.ru/wp-content/uploads/2016/04/PROFF_plfkf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339" y="552449"/>
            <a:ext cx="5539464" cy="523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2811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457" y="3006436"/>
            <a:ext cx="6657108" cy="1456267"/>
          </a:xfrm>
        </p:spPr>
        <p:txBody>
          <a:bodyPr>
            <a:noAutofit/>
          </a:bodyPr>
          <a:lstStyle/>
          <a:p>
            <a:pPr lvl="1">
              <a:lnSpc>
                <a:spcPct val="150000"/>
              </a:lnSpc>
            </a:pPr>
            <a:r>
              <a:rPr lang="ru-RU" sz="2800" b="1" u="sng" dirty="0">
                <a:latin typeface="Times New Roman" panose="02020603050405020304" pitchFamily="18" charset="0"/>
                <a:cs typeface="Times New Roman" panose="02020603050405020304" pitchFamily="18" charset="0"/>
              </a:rPr>
              <a:t>Курс на профессию.</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Понятие резюме, правила его составления, ораторское мастерство, навыки </a:t>
            </a:r>
            <a:r>
              <a:rPr lang="ru-RU" sz="2400" dirty="0" err="1">
                <a:latin typeface="Times New Roman" panose="02020603050405020304" pitchFamily="18" charset="0"/>
                <a:cs typeface="Times New Roman" panose="02020603050405020304" pitchFamily="18" charset="0"/>
              </a:rPr>
              <a:t>самопрезентации</a:t>
            </a:r>
            <a:r>
              <a:rPr lang="ru-RU" sz="2400" dirty="0">
                <a:latin typeface="Times New Roman" panose="02020603050405020304" pitchFamily="18" charset="0"/>
                <a:cs typeface="Times New Roman" panose="02020603050405020304" pitchFamily="18" charset="0"/>
              </a:rPr>
              <a:t>. Роль делового этикета и его составляющие. Введение понятия “профессиональное взаимодействие”. Профессиональная этика и культура деловых взаимоотношений. Профессиональное становление.</a:t>
            </a:r>
            <a:br>
              <a:rPr lang="ru-RU" sz="2400" dirty="0">
                <a:latin typeface="Times New Roman" panose="02020603050405020304" pitchFamily="18" charset="0"/>
                <a:cs typeface="Times New Roman" panose="02020603050405020304" pitchFamily="18" charset="0"/>
              </a:rPr>
            </a:br>
            <a:r>
              <a:rPr lang="ru-RU" sz="2400" i="1" dirty="0">
                <a:latin typeface="Times New Roman" panose="02020603050405020304" pitchFamily="18" charset="0"/>
                <a:cs typeface="Times New Roman" panose="02020603050405020304" pitchFamily="18" charset="0"/>
              </a:rPr>
              <a:t>Практическая работа:</a:t>
            </a:r>
            <a:r>
              <a:rPr lang="ru-RU" sz="2400" dirty="0">
                <a:latin typeface="Times New Roman" panose="02020603050405020304" pitchFamily="18" charset="0"/>
                <a:cs typeface="Times New Roman" panose="02020603050405020304" pitchFamily="18" charset="0"/>
              </a:rPr>
              <a:t> деловая игра «Интервью», упражнение «Резюме».</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24578" name="Picture 2" descr="http://www.fa.ru/priemka/prof/PublishingImages/projects/d1525f42b8b14f56c5aecd94dcb8f3d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7542" y="992190"/>
            <a:ext cx="5674458" cy="5865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182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620" y="2438401"/>
            <a:ext cx="6546272" cy="1456267"/>
          </a:xfrm>
        </p:spPr>
        <p:txBody>
          <a:bodyPr>
            <a:noAutofit/>
          </a:bodyPr>
          <a:lstStyle/>
          <a:p>
            <a:pPr lvl="1">
              <a:lnSpc>
                <a:spcPct val="150000"/>
              </a:lnSpc>
            </a:pPr>
            <a:r>
              <a:rPr lang="ru-RU" sz="2000" b="1" dirty="0">
                <a:latin typeface="Times New Roman" panose="02020603050405020304" pitchFamily="18" charset="0"/>
                <a:cs typeface="Times New Roman" panose="02020603050405020304" pitchFamily="18" charset="0"/>
              </a:rPr>
              <a:t>ХОЧУ, МОГУ, НАДО – будет.</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Понятия трех главенствующих составляющих при правильном выборе профессии «ХОЧУ, МОГУ, НАДО». </a:t>
            </a:r>
            <a:r>
              <a:rPr lang="ru-RU" sz="2000" dirty="0" err="1">
                <a:latin typeface="Times New Roman" panose="02020603050405020304" pitchFamily="18" charset="0"/>
                <a:cs typeface="Times New Roman" panose="02020603050405020304" pitchFamily="18" charset="0"/>
              </a:rPr>
              <a:t>Взаимодополнение</a:t>
            </a:r>
            <a:r>
              <a:rPr lang="ru-RU" sz="2000" dirty="0">
                <a:latin typeface="Times New Roman" panose="02020603050405020304" pitchFamily="18" charset="0"/>
                <a:cs typeface="Times New Roman" panose="02020603050405020304" pitchFamily="18" charset="0"/>
              </a:rPr>
              <a:t> интересов личностных, человеческих возможностей и потребностей на рынке труда. Целеполагание в профессиональной деятельности. Условия достижения целей. Составление карты своих потребностей, желаний и  возможностей.</a:t>
            </a:r>
            <a:br>
              <a:rPr lang="ru-RU" sz="2000" dirty="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Практическая работа:</a:t>
            </a:r>
            <a:r>
              <a:rPr lang="ru-RU" sz="2000" dirty="0">
                <a:latin typeface="Times New Roman" panose="02020603050405020304" pitchFamily="18" charset="0"/>
                <a:cs typeface="Times New Roman" panose="02020603050405020304" pitchFamily="18" charset="0"/>
              </a:rPr>
              <a:t> анализ профессионального будущего, составление личного профессионального плана. Упражнение «Машина времени».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17410" name="Picture 2" descr="https://ds02.infourok.ru/uploads/ex/0c3f/0008228e-386fab9f/img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7055" y="1267257"/>
            <a:ext cx="5624945" cy="4967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831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2" y="138546"/>
            <a:ext cx="6089072" cy="6248400"/>
          </a:xfrm>
        </p:spPr>
        <p:txBody>
          <a:bodyPr>
            <a:noAutofit/>
          </a:bodyPr>
          <a:lstStyle/>
          <a:p>
            <a:pPr lvl="1">
              <a:lnSpc>
                <a:spcPct val="150000"/>
              </a:lnSpc>
            </a:pPr>
            <a:r>
              <a:rPr lang="ru-RU" sz="2400" b="1" dirty="0" smtClean="0">
                <a:latin typeface="Times New Roman" panose="02020603050405020304" pitchFamily="18" charset="0"/>
                <a:cs typeface="Times New Roman" panose="02020603050405020304" pitchFamily="18" charset="0"/>
              </a:rPr>
              <a:t>Обобщающий урок «Взвешенное решение».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Обобщение и анализ полученной информации для планирования профессиональной карьеры. Достоинства и недостатки, возможности и препятствия в профессиональной карьере. Анализ конфликта между ожиданиями и неудовлетворённости профессией.</a:t>
            </a:r>
            <a:br>
              <a:rPr lang="ru-RU" sz="2000" dirty="0" smtClean="0">
                <a:latin typeface="Times New Roman" panose="02020603050405020304" pitchFamily="18" charset="0"/>
                <a:cs typeface="Times New Roman" panose="02020603050405020304" pitchFamily="18" charset="0"/>
              </a:rPr>
            </a:br>
            <a:r>
              <a:rPr lang="ru-RU" sz="2000" i="1" dirty="0" smtClean="0">
                <a:latin typeface="Times New Roman" panose="02020603050405020304" pitchFamily="18" charset="0"/>
                <a:cs typeface="Times New Roman" panose="02020603050405020304" pitchFamily="18" charset="0"/>
              </a:rPr>
              <a:t>Практическая работа:</a:t>
            </a:r>
            <a:r>
              <a:rPr lang="ru-RU" sz="2000" dirty="0" smtClean="0">
                <a:latin typeface="Times New Roman" panose="02020603050405020304" pitchFamily="18" charset="0"/>
                <a:cs typeface="Times New Roman" panose="02020603050405020304" pitchFamily="18" charset="0"/>
              </a:rPr>
              <a:t> упражнение «За» и «Против», анализ сильных и слабых качеств личности.</a:t>
            </a:r>
            <a:br>
              <a:rPr lang="ru-RU" sz="2000" dirty="0" smtClean="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25602" name="Picture 2" descr="https://thumbs.dreamstime.com/z/business-people-meeting-buildings-city-concepts-466126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7674" y="0"/>
            <a:ext cx="58743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4636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037" y="3311236"/>
            <a:ext cx="8693725" cy="1456267"/>
          </a:xfrm>
        </p:spPr>
        <p:txBody>
          <a:bodyPr>
            <a:noAutofit/>
          </a:bodyPr>
          <a:lstStyle/>
          <a:p>
            <a:pPr lvl="1">
              <a:lnSpc>
                <a:spcPct val="150000"/>
              </a:lnSpc>
            </a:pPr>
            <a:r>
              <a:rPr lang="ru-RU" sz="2800" b="1" dirty="0">
                <a:latin typeface="Times New Roman" panose="02020603050405020304" pitchFamily="18" charset="0"/>
                <a:cs typeface="Times New Roman" panose="02020603050405020304" pitchFamily="18" charset="0"/>
              </a:rPr>
              <a:t>Защита проекта «Моя будущая профессия»</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Обобщение всех полученных знаний и навыков по принятию решения в выборе профессии, развития самосознания. Компоновка и усвоение полученной информации о своей личности и профессиональных предпочтений. Творческая работа на тему «Моя будущая профессия», в которой  отражена информация, полученная в ходе занятий (знания о себе и профессии, о рынке труда и образовательных услуг), намечен и обоснован личный профессиональный план. Защита может проходить в форме устных выступлений (защита проекта) с участием оппонентов и членов жюри из числа родителей, одноклассников, учителей.</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26626" name="Picture 2" descr="http://rujazi.com/images/classified/1295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748" y="0"/>
            <a:ext cx="35032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490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427019"/>
            <a:ext cx="12191999" cy="4100945"/>
          </a:xfrm>
        </p:spPr>
        <p:txBody>
          <a:bodyPr>
            <a:noAutofit/>
          </a:bodyPr>
          <a:lstStyle/>
          <a:p>
            <a:pPr>
              <a:lnSpc>
                <a:spcPct val="150000"/>
              </a:lnSpc>
            </a:pPr>
            <a:r>
              <a:rPr lang="ru-RU" sz="1400" b="1" u="sng" dirty="0">
                <a:latin typeface="Times New Roman" panose="02020603050405020304" pitchFamily="18" charset="0"/>
                <a:cs typeface="Times New Roman" panose="02020603050405020304" pitchFamily="18" charset="0"/>
              </a:rPr>
              <a:t>Занятие № 1</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b="1" u="sng" dirty="0">
                <a:latin typeface="Times New Roman" panose="02020603050405020304" pitchFamily="18" charset="0"/>
                <a:cs typeface="Times New Roman" panose="02020603050405020304" pitchFamily="18" charset="0"/>
              </a:rPr>
              <a:t>Тема: «Знакомство. Добро пожаловать в профессию».</a:t>
            </a:r>
            <a:r>
              <a:rPr lang="ru-RU" sz="1200" dirty="0">
                <a:latin typeface="Times New Roman" panose="02020603050405020304" pitchFamily="18" charset="0"/>
                <a:cs typeface="Times New Roman" panose="02020603050405020304" pitchFamily="18" charset="0"/>
              </a:rPr>
              <a:t/>
            </a:r>
            <a:br>
              <a:rPr lang="ru-RU" sz="1200" dirty="0">
                <a:latin typeface="Times New Roman" panose="02020603050405020304" pitchFamily="18" charset="0"/>
                <a:cs typeface="Times New Roman" panose="02020603050405020304" pitchFamily="18" charset="0"/>
              </a:rPr>
            </a:br>
            <a:r>
              <a:rPr lang="ru-RU" sz="1200" b="1" i="1" dirty="0">
                <a:latin typeface="Times New Roman" panose="02020603050405020304" pitchFamily="18" charset="0"/>
                <a:cs typeface="Times New Roman" panose="02020603050405020304" pitchFamily="18" charset="0"/>
              </a:rPr>
              <a:t>Цели: </a:t>
            </a:r>
            <a:r>
              <a:rPr lang="ru-RU" sz="1200" dirty="0">
                <a:latin typeface="Times New Roman" panose="02020603050405020304" pitchFamily="18" charset="0"/>
                <a:cs typeface="Times New Roman" panose="02020603050405020304" pitchFamily="18" charset="0"/>
              </a:rPr>
              <a:t>получение необходимой информации о профессиональных намерениях учащихся, формирование у участников установки на саморазвитие в рамках занятий по профориентации. Систематизировать знания о мире профессий с точки зрения целей и условий труда. Знакомство с психологическими основами профессионального выбора. Первичная профдиагностика по самоопределению. Развитие у подростков профессионального сознания. </a:t>
            </a:r>
            <a:br>
              <a:rPr lang="ru-RU" sz="1200" dirty="0">
                <a:latin typeface="Times New Roman" panose="02020603050405020304" pitchFamily="18" charset="0"/>
                <a:cs typeface="Times New Roman" panose="02020603050405020304" pitchFamily="18" charset="0"/>
              </a:rPr>
            </a:br>
            <a:r>
              <a:rPr lang="ru-RU" sz="1200" b="1" i="1" dirty="0">
                <a:latin typeface="Times New Roman" panose="02020603050405020304" pitchFamily="18" charset="0"/>
                <a:cs typeface="Times New Roman" panose="02020603050405020304" pitchFamily="18" charset="0"/>
              </a:rPr>
              <a:t>         Задачи:</a:t>
            </a:r>
            <a:r>
              <a:rPr lang="ru-RU" sz="1200" dirty="0">
                <a:latin typeface="Times New Roman" panose="02020603050405020304" pitchFamily="18" charset="0"/>
                <a:cs typeface="Times New Roman" panose="02020603050405020304" pitchFamily="18" charset="0"/>
              </a:rPr>
              <a:t> Способствовать становлению умения соотносить общественные цели выбора сферы деятельности со своими идеалами и реальными возможностями. Структура «образа «Я» (знание о себе, оценка себя, умение управлять собой). Самооценка и ее роль в профессиональном самоопределении личности. Формула самооценки, уровень притязаний, успех.</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         </a:t>
            </a:r>
            <a:r>
              <a:rPr lang="ru-RU" sz="1200" b="1" i="1" dirty="0">
                <a:latin typeface="Times New Roman" panose="02020603050405020304" pitchFamily="18" charset="0"/>
                <a:cs typeface="Times New Roman" panose="02020603050405020304" pitchFamily="18" charset="0"/>
              </a:rPr>
              <a:t>Методические рекомендации:</a:t>
            </a:r>
            <a:r>
              <a:rPr lang="ru-RU" sz="1200" b="1"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распечатанные бланк-анкеты, распечатанный стих, распечатанные опросники.</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Ход работы:</a:t>
            </a:r>
            <a:r>
              <a:rPr lang="ru-RU" sz="1200" dirty="0">
                <a:latin typeface="Times New Roman" panose="02020603050405020304" pitchFamily="18" charset="0"/>
                <a:cs typeface="Times New Roman" panose="02020603050405020304" pitchFamily="18" charset="0"/>
              </a:rPr>
              <a:t/>
            </a:r>
            <a:br>
              <a:rPr lang="ru-RU" sz="1200" dirty="0">
                <a:latin typeface="Times New Roman" panose="02020603050405020304" pitchFamily="18" charset="0"/>
                <a:cs typeface="Times New Roman" panose="02020603050405020304" pitchFamily="18" charset="0"/>
              </a:rPr>
            </a:br>
            <a:r>
              <a:rPr lang="ru-RU" sz="1200" b="1" i="1" dirty="0">
                <a:latin typeface="Times New Roman" panose="02020603050405020304" pitchFamily="18" charset="0"/>
                <a:cs typeface="Times New Roman" panose="02020603050405020304" pitchFamily="18" charset="0"/>
              </a:rPr>
              <a:t>         Учитель: </a:t>
            </a:r>
            <a:r>
              <a:rPr lang="ru-RU" sz="1200" dirty="0">
                <a:latin typeface="Times New Roman" panose="02020603050405020304" pitchFamily="18" charset="0"/>
                <a:cs typeface="Times New Roman" panose="02020603050405020304" pitchFamily="18" charset="0"/>
              </a:rPr>
              <a:t>Цель наших занятий состоит в том, чтоб каждый из вас определился в том, что он станет делать после 9-го класса, какую профессию выберет, куда пойдет учиться. Если кто-то из вас уже сделал выбор, то эти занятия помогут ему утвердиться в правильности выбора.</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На уроках мы будем работать с тестами, опросниками, которые станут подспорьем при самоопределении в профессиональном плане. Мы с вами вспомним «забытые» профессии, а также, непременно разберем и узнаем о совершенно новых профессиях, которые совсем недавно «ворвались» в нашу жизнь. Вы также узнаете о том, что влияет на выбор профессии, каковы типичные ошибки при профессиональном самоопределении, о своём темпераменте и типе личности.</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Очень надеюсь на ваше сотрудничество и открытость. Ведь мы начинаем изучение очень интересного курса о психологическом выборе профессии и скорее всего. </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Давайте познакомимся поближе. Перед вами бланк-анкеты, их необходимо заполнить.</a:t>
            </a:r>
            <a:br>
              <a:rPr lang="ru-RU" sz="1200" dirty="0">
                <a:latin typeface="Times New Roman" panose="02020603050405020304" pitchFamily="18" charset="0"/>
                <a:cs typeface="Times New Roman" panose="02020603050405020304" pitchFamily="18" charset="0"/>
              </a:rPr>
            </a:br>
            <a:r>
              <a:rPr lang="ru-RU" sz="1200" dirty="0" smtClean="0">
                <a:latin typeface="Times New Roman" panose="02020603050405020304" pitchFamily="18" charset="0"/>
                <a:cs typeface="Times New Roman" panose="02020603050405020304" pitchFamily="18" charset="0"/>
              </a:rPr>
              <a:t/>
            </a:r>
            <a:br>
              <a:rPr lang="ru-RU" sz="1200" dirty="0" smtClean="0">
                <a:latin typeface="Times New Roman" panose="02020603050405020304" pitchFamily="18" charset="0"/>
                <a:cs typeface="Times New Roman" panose="02020603050405020304" pitchFamily="18" charset="0"/>
              </a:rPr>
            </a:b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94152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453285"/>
            <a:ext cx="7730836" cy="6534096"/>
          </a:xfrm>
          <a:prstGeom prst="rect">
            <a:avLst/>
          </a:prstGeom>
        </p:spPr>
        <p:txBody>
          <a:bodyPr wrap="square">
            <a:spAutoFit/>
          </a:bodyPr>
          <a:lstStyle/>
          <a:p>
            <a:pPr indent="457200" algn="ctr">
              <a:lnSpc>
                <a:spcPct val="115000"/>
              </a:lnSpc>
              <a:spcAft>
                <a:spcPts val="0"/>
              </a:spcAft>
            </a:pPr>
            <a:r>
              <a:rPr lang="ru-RU" sz="2800" b="1" i="1" dirty="0">
                <a:latin typeface="Times New Roman" panose="02020603050405020304" pitchFamily="18" charset="0"/>
                <a:ea typeface="Times New Roman" panose="02020603050405020304" pitchFamily="18" charset="0"/>
              </a:rPr>
              <a:t>Твое призвание</a:t>
            </a:r>
            <a:endParaRPr lang="ru-RU" sz="2400" dirty="0">
              <a:latin typeface="Times New Roman" panose="02020603050405020304" pitchFamily="18" charset="0"/>
              <a:ea typeface="Times New Roman" panose="02020603050405020304" pitchFamily="18" charset="0"/>
            </a:endParaRPr>
          </a:p>
          <a:p>
            <a:pPr marL="457200" indent="457200">
              <a:lnSpc>
                <a:spcPct val="115000"/>
              </a:lnSpc>
              <a:spcAft>
                <a:spcPts val="0"/>
              </a:spcAft>
            </a:pPr>
            <a:r>
              <a:rPr lang="ru-RU" sz="2800" dirty="0">
                <a:latin typeface="Times New Roman" panose="02020603050405020304" pitchFamily="18" charset="0"/>
                <a:ea typeface="Times New Roman" panose="02020603050405020304" pitchFamily="18" charset="0"/>
              </a:rPr>
              <a:t>Строитель нам построит дом.</a:t>
            </a:r>
            <a:endParaRPr lang="ru-RU" sz="2400" dirty="0">
              <a:latin typeface="Times New Roman" panose="02020603050405020304" pitchFamily="18" charset="0"/>
              <a:ea typeface="Times New Roman" panose="02020603050405020304" pitchFamily="18" charset="0"/>
            </a:endParaRPr>
          </a:p>
          <a:p>
            <a:pPr marL="457200" indent="457200">
              <a:lnSpc>
                <a:spcPct val="115000"/>
              </a:lnSpc>
              <a:spcAft>
                <a:spcPts val="0"/>
              </a:spcAft>
            </a:pPr>
            <a:r>
              <a:rPr lang="ru-RU" sz="2800" dirty="0">
                <a:latin typeface="Times New Roman" panose="02020603050405020304" pitchFamily="18" charset="0"/>
                <a:ea typeface="Times New Roman" panose="02020603050405020304" pitchFamily="18" charset="0"/>
              </a:rPr>
              <a:t>И мы в нем дружно заживем.</a:t>
            </a:r>
            <a:endParaRPr lang="ru-RU" sz="2400" dirty="0">
              <a:latin typeface="Times New Roman" panose="02020603050405020304" pitchFamily="18" charset="0"/>
              <a:ea typeface="Times New Roman" panose="02020603050405020304" pitchFamily="18" charset="0"/>
            </a:endParaRPr>
          </a:p>
          <a:p>
            <a:pPr marL="457200" indent="457200">
              <a:lnSpc>
                <a:spcPct val="115000"/>
              </a:lnSpc>
              <a:spcAft>
                <a:spcPts val="0"/>
              </a:spcAft>
            </a:pPr>
            <a:r>
              <a:rPr lang="ru-RU" sz="2800" dirty="0">
                <a:latin typeface="Times New Roman" panose="02020603050405020304" pitchFamily="18" charset="0"/>
                <a:ea typeface="Times New Roman" panose="02020603050405020304" pitchFamily="18" charset="0"/>
              </a:rPr>
              <a:t>Костюм нарядный, выходной</a:t>
            </a:r>
            <a:endParaRPr lang="ru-RU" sz="2400" dirty="0">
              <a:latin typeface="Times New Roman" panose="02020603050405020304" pitchFamily="18" charset="0"/>
              <a:ea typeface="Times New Roman" panose="02020603050405020304" pitchFamily="18" charset="0"/>
            </a:endParaRPr>
          </a:p>
          <a:p>
            <a:pPr marL="457200" indent="457200">
              <a:lnSpc>
                <a:spcPct val="115000"/>
              </a:lnSpc>
              <a:spcAft>
                <a:spcPts val="0"/>
              </a:spcAft>
            </a:pPr>
            <a:r>
              <a:rPr lang="ru-RU" sz="2800" dirty="0">
                <a:latin typeface="Times New Roman" panose="02020603050405020304" pitchFamily="18" charset="0"/>
                <a:ea typeface="Times New Roman" panose="02020603050405020304" pitchFamily="18" charset="0"/>
              </a:rPr>
              <a:t>Искусно нам сошьет портной.</a:t>
            </a:r>
            <a:endParaRPr lang="ru-RU" sz="2400" dirty="0">
              <a:latin typeface="Times New Roman" panose="02020603050405020304" pitchFamily="18" charset="0"/>
              <a:ea typeface="Times New Roman" panose="02020603050405020304" pitchFamily="18" charset="0"/>
            </a:endParaRPr>
          </a:p>
          <a:p>
            <a:pPr marL="457200" indent="457200">
              <a:lnSpc>
                <a:spcPct val="115000"/>
              </a:lnSpc>
              <a:spcAft>
                <a:spcPts val="0"/>
              </a:spcAft>
            </a:pPr>
            <a:r>
              <a:rPr lang="ru-RU" sz="2800" dirty="0">
                <a:latin typeface="Times New Roman" panose="02020603050405020304" pitchFamily="18" charset="0"/>
                <a:ea typeface="Times New Roman" panose="02020603050405020304" pitchFamily="18" charset="0"/>
              </a:rPr>
              <a:t>Даст </a:t>
            </a:r>
            <a:r>
              <a:rPr lang="ru-RU" sz="2800" u="sng" dirty="0">
                <a:latin typeface="Times New Roman" panose="02020603050405020304" pitchFamily="18" charset="0"/>
                <a:ea typeface="Times New Roman" panose="02020603050405020304" pitchFamily="18" charset="0"/>
                <a:hlinkClick r:id="rId2"/>
              </a:rPr>
              <a:t>книги нам библиотекарь</a:t>
            </a:r>
            <a:r>
              <a:rPr lang="ru-RU" sz="2800" dirty="0">
                <a:latin typeface="Times New Roman" panose="02020603050405020304" pitchFamily="18" charset="0"/>
                <a:ea typeface="Times New Roman" panose="02020603050405020304" pitchFamily="18" charset="0"/>
              </a:rPr>
              <a:t>,</a:t>
            </a:r>
            <a:endParaRPr lang="ru-RU" sz="2400" dirty="0">
              <a:latin typeface="Times New Roman" panose="02020603050405020304" pitchFamily="18" charset="0"/>
              <a:ea typeface="Times New Roman" panose="02020603050405020304" pitchFamily="18" charset="0"/>
            </a:endParaRPr>
          </a:p>
          <a:p>
            <a:pPr marL="457200" indent="457200">
              <a:lnSpc>
                <a:spcPct val="115000"/>
              </a:lnSpc>
              <a:spcAft>
                <a:spcPts val="0"/>
              </a:spcAft>
            </a:pPr>
            <a:r>
              <a:rPr lang="ru-RU" sz="2800" dirty="0">
                <a:latin typeface="Times New Roman" panose="02020603050405020304" pitchFamily="18" charset="0"/>
                <a:ea typeface="Times New Roman" panose="02020603050405020304" pitchFamily="18" charset="0"/>
              </a:rPr>
              <a:t>Хлеб испечет в пекарне пекарь,</a:t>
            </a:r>
            <a:endParaRPr lang="ru-RU" sz="2400" dirty="0">
              <a:latin typeface="Times New Roman" panose="02020603050405020304" pitchFamily="18" charset="0"/>
              <a:ea typeface="Times New Roman" panose="02020603050405020304" pitchFamily="18" charset="0"/>
            </a:endParaRPr>
          </a:p>
          <a:p>
            <a:pPr marL="457200" indent="457200">
              <a:lnSpc>
                <a:spcPct val="115000"/>
              </a:lnSpc>
              <a:spcAft>
                <a:spcPts val="0"/>
              </a:spcAft>
            </a:pPr>
            <a:r>
              <a:rPr lang="ru-RU" sz="2800" dirty="0">
                <a:latin typeface="Times New Roman" panose="02020603050405020304" pitchFamily="18" charset="0"/>
                <a:ea typeface="Times New Roman" panose="02020603050405020304" pitchFamily="18" charset="0"/>
              </a:rPr>
              <a:t>Учитель выучит всему —</a:t>
            </a:r>
            <a:endParaRPr lang="ru-RU" sz="2400" dirty="0">
              <a:latin typeface="Times New Roman" panose="02020603050405020304" pitchFamily="18" charset="0"/>
              <a:ea typeface="Times New Roman" panose="02020603050405020304" pitchFamily="18" charset="0"/>
            </a:endParaRPr>
          </a:p>
          <a:p>
            <a:pPr marL="457200" indent="457200">
              <a:lnSpc>
                <a:spcPct val="115000"/>
              </a:lnSpc>
              <a:spcAft>
                <a:spcPts val="0"/>
              </a:spcAft>
            </a:pPr>
            <a:r>
              <a:rPr lang="ru-RU" sz="2800" dirty="0">
                <a:latin typeface="Times New Roman" panose="02020603050405020304" pitchFamily="18" charset="0"/>
                <a:ea typeface="Times New Roman" panose="02020603050405020304" pitchFamily="18" charset="0"/>
              </a:rPr>
              <a:t>Научит грамоте, письму.</a:t>
            </a:r>
            <a:endParaRPr lang="ru-RU" sz="2400" dirty="0">
              <a:latin typeface="Times New Roman" panose="02020603050405020304" pitchFamily="18" charset="0"/>
              <a:ea typeface="Times New Roman" panose="02020603050405020304" pitchFamily="18" charset="0"/>
            </a:endParaRPr>
          </a:p>
          <a:p>
            <a:pPr marL="457200" indent="457200">
              <a:lnSpc>
                <a:spcPct val="115000"/>
              </a:lnSpc>
              <a:spcAft>
                <a:spcPts val="0"/>
              </a:spcAft>
            </a:pPr>
            <a:r>
              <a:rPr lang="ru-RU" sz="2800" dirty="0">
                <a:latin typeface="Times New Roman" panose="02020603050405020304" pitchFamily="18" charset="0"/>
                <a:ea typeface="Times New Roman" panose="02020603050405020304" pitchFamily="18" charset="0"/>
              </a:rPr>
              <a:t>Письмо доставит почтальон,</a:t>
            </a:r>
            <a:endParaRPr lang="ru-RU" sz="2400" dirty="0">
              <a:latin typeface="Times New Roman" panose="02020603050405020304" pitchFamily="18" charset="0"/>
              <a:ea typeface="Times New Roman" panose="02020603050405020304" pitchFamily="18" charset="0"/>
            </a:endParaRPr>
          </a:p>
          <a:p>
            <a:pPr marL="457200" indent="457200">
              <a:lnSpc>
                <a:spcPct val="115000"/>
              </a:lnSpc>
              <a:spcAft>
                <a:spcPts val="0"/>
              </a:spcAft>
            </a:pPr>
            <a:r>
              <a:rPr lang="ru-RU" sz="2800" dirty="0">
                <a:latin typeface="Times New Roman" panose="02020603050405020304" pitchFamily="18" charset="0"/>
                <a:ea typeface="Times New Roman" panose="02020603050405020304" pitchFamily="18" charset="0"/>
              </a:rPr>
              <a:t>А повар сварит нам бульон.</a:t>
            </a:r>
            <a:endParaRPr lang="ru-RU" sz="2400" dirty="0">
              <a:latin typeface="Times New Roman" panose="02020603050405020304" pitchFamily="18" charset="0"/>
              <a:ea typeface="Times New Roman" panose="02020603050405020304" pitchFamily="18" charset="0"/>
            </a:endParaRPr>
          </a:p>
          <a:p>
            <a:pPr marL="457200" indent="457200">
              <a:lnSpc>
                <a:spcPct val="115000"/>
              </a:lnSpc>
              <a:spcAft>
                <a:spcPts val="0"/>
              </a:spcAft>
            </a:pPr>
            <a:r>
              <a:rPr lang="ru-RU" sz="2800" dirty="0">
                <a:latin typeface="Times New Roman" panose="02020603050405020304" pitchFamily="18" charset="0"/>
                <a:ea typeface="Times New Roman" panose="02020603050405020304" pitchFamily="18" charset="0"/>
              </a:rPr>
              <a:t>Я думаю, ты подрастешь</a:t>
            </a:r>
            <a:endParaRPr lang="ru-RU" sz="2400" dirty="0">
              <a:latin typeface="Times New Roman" panose="02020603050405020304" pitchFamily="18" charset="0"/>
              <a:ea typeface="Times New Roman" panose="02020603050405020304" pitchFamily="18" charset="0"/>
            </a:endParaRPr>
          </a:p>
          <a:p>
            <a:pPr marL="457200" indent="457200">
              <a:lnSpc>
                <a:spcPct val="115000"/>
              </a:lnSpc>
              <a:spcAft>
                <a:spcPts val="0"/>
              </a:spcAft>
            </a:pPr>
            <a:r>
              <a:rPr lang="ru-RU" sz="2800" dirty="0">
                <a:latin typeface="Times New Roman" panose="02020603050405020304" pitchFamily="18" charset="0"/>
                <a:ea typeface="Times New Roman" panose="02020603050405020304" pitchFamily="18" charset="0"/>
              </a:rPr>
              <a:t>И дело по душе найдешь!</a:t>
            </a:r>
            <a:endParaRPr lang="ru-RU" sz="2400" dirty="0">
              <a:effectLst/>
              <a:latin typeface="Times New Roman" panose="02020603050405020304" pitchFamily="18" charset="0"/>
              <a:ea typeface="Times New Roman" panose="02020603050405020304" pitchFamily="18" charset="0"/>
            </a:endParaRPr>
          </a:p>
        </p:txBody>
      </p:sp>
      <p:pic>
        <p:nvPicPr>
          <p:cNvPr id="27650" name="Picture 2" descr="http://www.stilnos.com/wp-content/uploads/2017/09/prof2-620x3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185594"/>
            <a:ext cx="59055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4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74073"/>
            <a:ext cx="12192000" cy="4932218"/>
          </a:xfrm>
        </p:spPr>
        <p:txBody>
          <a:bodyPr>
            <a:normAutofit fontScale="90000"/>
          </a:bodyPr>
          <a:lstStyle/>
          <a:p>
            <a:pPr>
              <a:lnSpc>
                <a:spcPct val="150000"/>
              </a:lnSpc>
            </a:pPr>
            <a:r>
              <a:rPr lang="ru-RU" sz="2000" b="1" u="sng" dirty="0">
                <a:latin typeface="Times New Roman" panose="02020603050405020304" pitchFamily="18" charset="0"/>
                <a:cs typeface="Times New Roman" panose="02020603050405020304" pitchFamily="18" charset="0"/>
              </a:rPr>
              <a:t>Цель курса</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Сформировать </a:t>
            </a:r>
            <a:r>
              <a:rPr lang="ru-RU" sz="2000" dirty="0">
                <a:latin typeface="Times New Roman" panose="02020603050405020304" pitchFamily="18" charset="0"/>
                <a:cs typeface="Times New Roman" panose="02020603050405020304" pitchFamily="18" charset="0"/>
              </a:rPr>
              <a:t>у учащихся реалистичный взгляд на выбор профессии с учётом их возможностей, потребностей, ожиданий и требованиями рынка труда.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b="1" u="sng" dirty="0">
                <a:latin typeface="Times New Roman" panose="02020603050405020304" pitchFamily="18" charset="0"/>
                <a:cs typeface="Times New Roman" panose="02020603050405020304" pitchFamily="18" charset="0"/>
              </a:rPr>
              <a:t>Задачи курса</a:t>
            </a: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формирование адекватного представления учащихся о своём профессиональном потенциале на основе самодиагностики и знания мира профессий;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ознакомление со спецификой современного рынка труда, правилами выбора и способами получения профессии;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понимать и разделять </a:t>
            </a:r>
            <a:r>
              <a:rPr lang="ru-RU" sz="2000" dirty="0" smtClean="0">
                <a:latin typeface="Times New Roman" panose="02020603050405020304" pitchFamily="18" charset="0"/>
                <a:cs typeface="Times New Roman" panose="02020603050405020304" pitchFamily="18" charset="0"/>
              </a:rPr>
              <a:t>психофизиологические</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ресурсы личности в связи с выбором профессии;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формирование мотивации самовоспитания и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саморазвития</a:t>
            </a:r>
            <a:r>
              <a:rPr lang="ru-RU" sz="2000" dirty="0">
                <a:latin typeface="Times New Roman" panose="02020603050405020304" pitchFamily="18" charset="0"/>
                <a:cs typeface="Times New Roman" panose="02020603050405020304" pitchFamily="18" charset="0"/>
              </a:rPr>
              <a:t>; </a:t>
            </a:r>
            <a:r>
              <a:rPr lang="ru-RU" dirty="0"/>
              <a:t/>
            </a:r>
            <a:br>
              <a:rPr lang="ru-RU" dirty="0"/>
            </a:br>
            <a:endParaRPr lang="ru-RU" sz="1600" dirty="0">
              <a:latin typeface="Times New Roman" panose="02020603050405020304" pitchFamily="18" charset="0"/>
              <a:cs typeface="Times New Roman" panose="02020603050405020304" pitchFamily="18" charset="0"/>
            </a:endParaRPr>
          </a:p>
        </p:txBody>
      </p:sp>
      <p:pic>
        <p:nvPicPr>
          <p:cNvPr id="2050" name="Picture 2" descr="http://nedelya40.ru/wp-content/uploads/2016/09/7eb8744d05b24c52a6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637" y="3408218"/>
            <a:ext cx="5680364" cy="3449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648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ramsch19.edumsko.ru/uploads/3000/2620/section/296167/new/img9.jpg?14737473988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0808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12384992" cy="7616841"/>
          </a:xfrm>
          <a:prstGeom prst="rect">
            <a:avLst/>
          </a:prstGeom>
        </p:spPr>
        <p:txBody>
          <a:bodyPr wrap="square">
            <a:spAutoFit/>
          </a:bodyPr>
          <a:lstStyle/>
          <a:p>
            <a:pPr marR="85090" indent="182880" algn="ctr">
              <a:lnSpc>
                <a:spcPct val="115000"/>
              </a:lnSpc>
              <a:spcAft>
                <a:spcPts val="1000"/>
              </a:spcAft>
            </a:pPr>
            <a:r>
              <a:rPr lang="ru-RU" b="1" i="1" spc="25" dirty="0">
                <a:latin typeface="Times New Roman" panose="02020603050405020304" pitchFamily="18" charset="0"/>
                <a:ea typeface="Times New Roman" panose="02020603050405020304" pitchFamily="18" charset="0"/>
                <a:cs typeface="Times New Roman" panose="02020603050405020304" pitchFamily="18" charset="0"/>
              </a:rPr>
              <a:t>Упражнение «Выбор»</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marL="15240" marR="57785" indent="176530" algn="just">
              <a:lnSpc>
                <a:spcPct val="115000"/>
              </a:lnSpc>
              <a:spcAft>
                <a:spcPts val="1000"/>
              </a:spcAft>
            </a:pPr>
            <a:r>
              <a:rPr lang="ru-RU" b="1" i="1" spc="10" dirty="0">
                <a:latin typeface="Times New Roman" panose="02020603050405020304" pitchFamily="18" charset="0"/>
                <a:ea typeface="Times New Roman" panose="02020603050405020304" pitchFamily="18" charset="0"/>
                <a:cs typeface="Times New Roman" panose="02020603050405020304" pitchFamily="18" charset="0"/>
              </a:rPr>
              <a:t>          Учитель: </a:t>
            </a:r>
            <a:r>
              <a:rPr lang="ru-RU" spc="10" dirty="0">
                <a:latin typeface="Times New Roman" panose="02020603050405020304" pitchFamily="18" charset="0"/>
                <a:ea typeface="Times New Roman" panose="02020603050405020304" pitchFamily="18" charset="0"/>
                <a:cs typeface="Times New Roman" panose="02020603050405020304" pitchFamily="18" charset="0"/>
              </a:rPr>
              <a:t>Представьте себе, что вы находитесь в незнакомом городе, </a:t>
            </a:r>
            <a:r>
              <a:rPr lang="ru-RU" spc="15" dirty="0">
                <a:latin typeface="Times New Roman" panose="02020603050405020304" pitchFamily="18" charset="0"/>
                <a:ea typeface="Times New Roman" panose="02020603050405020304" pitchFamily="18" charset="0"/>
                <a:cs typeface="Times New Roman" panose="02020603050405020304" pitchFamily="18" charset="0"/>
              </a:rPr>
              <a:t>без друзей, родителей, родственников. У вас нет жилья, работы, но есть деньги, совсем немного, на первое время... Вам необходимо выработать </a:t>
            </a:r>
            <a:r>
              <a:rPr lang="ru-RU" spc="20" dirty="0">
                <a:latin typeface="Times New Roman" panose="02020603050405020304" pitchFamily="18" charset="0"/>
                <a:ea typeface="Times New Roman" panose="02020603050405020304" pitchFamily="18" charset="0"/>
                <a:cs typeface="Times New Roman" panose="02020603050405020304" pitchFamily="18" charset="0"/>
              </a:rPr>
              <a:t>алгоритм действий, сделать выбор, для того чтобы выжить. Я дам под­</a:t>
            </a:r>
            <a:r>
              <a:rPr lang="ru-RU" spc="15" dirty="0">
                <a:latin typeface="Times New Roman" panose="02020603050405020304" pitchFamily="18" charset="0"/>
                <a:ea typeface="Times New Roman" panose="02020603050405020304" pitchFamily="18" charset="0"/>
                <a:cs typeface="Times New Roman" panose="02020603050405020304" pitchFamily="18" charset="0"/>
              </a:rPr>
              <a:t>сказку. Вам нужны деньги, и вы их можете получить за работу, но у вас нет образования...</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marL="204470" marR="1024255" algn="just">
              <a:lnSpc>
                <a:spcPct val="115000"/>
              </a:lnSpc>
              <a:spcAft>
                <a:spcPts val="1000"/>
              </a:spcAft>
            </a:pPr>
            <a:r>
              <a:rPr lang="ru-RU" spc="15" dirty="0">
                <a:latin typeface="Times New Roman" panose="02020603050405020304" pitchFamily="18" charset="0"/>
                <a:ea typeface="Times New Roman" panose="02020603050405020304" pitchFamily="18" charset="0"/>
                <a:cs typeface="Times New Roman" panose="02020603050405020304" pitchFamily="18" charset="0"/>
              </a:rPr>
              <a:t>Необходимо письменно ответить на вопросы: </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marL="204470" marR="1024255" algn="just">
              <a:lnSpc>
                <a:spcPct val="115000"/>
              </a:lnSpc>
              <a:spcAft>
                <a:spcPts val="1000"/>
              </a:spcAft>
            </a:pPr>
            <a:r>
              <a:rPr lang="ru-RU" i="1" dirty="0">
                <a:latin typeface="Times New Roman" panose="02020603050405020304" pitchFamily="18" charset="0"/>
                <a:ea typeface="Times New Roman" panose="02020603050405020304" pitchFamily="18" charset="0"/>
                <a:cs typeface="Times New Roman" panose="02020603050405020304" pitchFamily="18" charset="0"/>
              </a:rPr>
              <a:t>В каком городе или даже стране вы находитесь?</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marL="204470" marR="1024255" algn="just">
              <a:lnSpc>
                <a:spcPct val="115000"/>
              </a:lnSpc>
              <a:spcAft>
                <a:spcPts val="1000"/>
              </a:spcAft>
            </a:pPr>
            <a:r>
              <a:rPr lang="ru-RU" i="1" dirty="0">
                <a:latin typeface="Times New Roman" panose="02020603050405020304" pitchFamily="18" charset="0"/>
                <a:ea typeface="Times New Roman" panose="02020603050405020304" pitchFamily="18" charset="0"/>
                <a:cs typeface="Times New Roman" panose="02020603050405020304" pitchFamily="18" charset="0"/>
              </a:rPr>
              <a:t> </a:t>
            </a:r>
            <a:r>
              <a:rPr lang="ru-RU" i="1" spc="5" dirty="0">
                <a:latin typeface="Times New Roman" panose="02020603050405020304" pitchFamily="18" charset="0"/>
                <a:ea typeface="Times New Roman" panose="02020603050405020304" pitchFamily="18" charset="0"/>
                <a:cs typeface="Times New Roman" panose="02020603050405020304" pitchFamily="18" charset="0"/>
              </a:rPr>
              <a:t>Какое у вас время года?</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marL="219710" marR="511810" algn="just">
              <a:lnSpc>
                <a:spcPct val="115000"/>
              </a:lnSpc>
              <a:spcAft>
                <a:spcPts val="1000"/>
              </a:spcAft>
            </a:pPr>
            <a:r>
              <a:rPr lang="ru-RU" i="1" spc="5" dirty="0">
                <a:latin typeface="Times New Roman" panose="02020603050405020304" pitchFamily="18" charset="0"/>
                <a:ea typeface="Times New Roman" panose="02020603050405020304" pitchFamily="18" charset="0"/>
                <a:cs typeface="Times New Roman" panose="02020603050405020304" pitchFamily="18" charset="0"/>
              </a:rPr>
              <a:t>Что вы будете делать? </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marL="219710" marR="511810" algn="just">
              <a:lnSpc>
                <a:spcPct val="115000"/>
              </a:lnSpc>
              <a:spcAft>
                <a:spcPts val="1000"/>
              </a:spcAft>
            </a:pPr>
            <a:r>
              <a:rPr lang="ru-RU" i="1" spc="5" dirty="0">
                <a:latin typeface="Times New Roman" panose="02020603050405020304" pitchFamily="18" charset="0"/>
                <a:ea typeface="Times New Roman" panose="02020603050405020304" pitchFamily="18" charset="0"/>
                <a:cs typeface="Times New Roman" panose="02020603050405020304" pitchFamily="18" charset="0"/>
              </a:rPr>
              <a:t>Каковы ваши действия? </a:t>
            </a:r>
            <a:r>
              <a:rPr lang="ru-RU" i="1" dirty="0">
                <a:latin typeface="Times New Roman" panose="02020603050405020304" pitchFamily="18" charset="0"/>
                <a:ea typeface="Times New Roman" panose="02020603050405020304" pitchFamily="18" charset="0"/>
                <a:cs typeface="Times New Roman" panose="02020603050405020304" pitchFamily="18" charset="0"/>
              </a:rPr>
              <a:t>Что вы умеете делать? (Составьте список видов работ.)</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marR="511810" algn="just">
              <a:lnSpc>
                <a:spcPct val="115000"/>
              </a:lnSpc>
              <a:spcAft>
                <a:spcPts val="0"/>
              </a:spcAft>
            </a:pPr>
            <a:r>
              <a:rPr lang="ru-RU" i="1" dirty="0">
                <a:latin typeface="Times New Roman" panose="02020603050405020304" pitchFamily="18" charset="0"/>
                <a:ea typeface="Times New Roman" panose="02020603050405020304" pitchFamily="18" charset="0"/>
                <a:cs typeface="Times New Roman" panose="02020603050405020304" pitchFamily="18" charset="0"/>
              </a:rPr>
              <a:t>   </a:t>
            </a:r>
            <a:r>
              <a:rPr lang="ru-RU" i="1" spc="-20" dirty="0">
                <a:latin typeface="Times New Roman" panose="02020603050405020304" pitchFamily="18" charset="0"/>
                <a:ea typeface="Times New Roman" panose="02020603050405020304" pitchFamily="18" charset="0"/>
                <a:cs typeface="Times New Roman" panose="02020603050405020304" pitchFamily="18" charset="0"/>
              </a:rPr>
              <a:t>Что будет потом? </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marR="511810" indent="228600" algn="just">
              <a:lnSpc>
                <a:spcPct val="115000"/>
              </a:lnSpc>
              <a:spcAft>
                <a:spcPts val="0"/>
              </a:spcAft>
            </a:pPr>
            <a:r>
              <a:rPr lang="ru-RU" spc="10" dirty="0">
                <a:latin typeface="Times New Roman" panose="02020603050405020304" pitchFamily="18" charset="0"/>
                <a:ea typeface="Times New Roman" panose="02020603050405020304" pitchFamily="18" charset="0"/>
                <a:cs typeface="Times New Roman" panose="02020603050405020304" pitchFamily="18" charset="0"/>
              </a:rPr>
              <a:t>В общем, устройте свою </a:t>
            </a:r>
            <a:r>
              <a:rPr lang="ru-RU" spc="10" dirty="0" smtClean="0">
                <a:latin typeface="Times New Roman" panose="02020603050405020304" pitchFamily="18" charset="0"/>
                <a:ea typeface="Times New Roman" panose="02020603050405020304" pitchFamily="18" charset="0"/>
                <a:cs typeface="Times New Roman" panose="02020603050405020304" pitchFamily="18" charset="0"/>
              </a:rPr>
              <a:t>жизнь.</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pc="10" dirty="0" smtClean="0">
                <a:latin typeface="Times New Roman" panose="02020603050405020304" pitchFamily="18" charset="0"/>
                <a:ea typeface="Times New Roman" panose="02020603050405020304" pitchFamily="18" charset="0"/>
                <a:cs typeface="Times New Roman" panose="02020603050405020304" pitchFamily="18" charset="0"/>
              </a:rPr>
              <a:t>Время </a:t>
            </a:r>
            <a:r>
              <a:rPr lang="ru-RU" spc="10" dirty="0">
                <a:latin typeface="Times New Roman" panose="02020603050405020304" pitchFamily="18" charset="0"/>
                <a:ea typeface="Times New Roman" panose="02020603050405020304" pitchFamily="18" charset="0"/>
                <a:cs typeface="Times New Roman" panose="02020603050405020304" pitchFamily="18" charset="0"/>
              </a:rPr>
              <a:t>работы 10 минут.</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marL="42545" marR="42545" indent="179705" algn="just">
              <a:lnSpc>
                <a:spcPct val="115000"/>
              </a:lnSpc>
              <a:spcAft>
                <a:spcPts val="0"/>
              </a:spcAft>
            </a:pPr>
            <a:r>
              <a:rPr lang="ru-RU" spc="1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marL="45720" marR="30480" algn="just">
              <a:lnSpc>
                <a:spcPct val="115000"/>
              </a:lnSpc>
              <a:spcAft>
                <a:spcPts val="0"/>
              </a:spcAft>
            </a:pPr>
            <a:r>
              <a:rPr lang="ru-RU" b="1" i="1" dirty="0">
                <a:latin typeface="Times New Roman" panose="02020603050405020304" pitchFamily="18" charset="0"/>
                <a:ea typeface="Times New Roman" panose="02020603050405020304" pitchFamily="18" charset="0"/>
                <a:cs typeface="Times New Roman" panose="02020603050405020304" pitchFamily="18" charset="0"/>
              </a:rPr>
              <a:t>           Учитель: </a:t>
            </a:r>
            <a:r>
              <a:rPr lang="ru-RU" dirty="0">
                <a:latin typeface="Times New Roman" panose="02020603050405020304" pitchFamily="18" charset="0"/>
                <a:ea typeface="Times New Roman" panose="02020603050405020304" pitchFamily="18" charset="0"/>
                <a:cs typeface="Times New Roman" panose="02020603050405020304" pitchFamily="18" charset="0"/>
              </a:rPr>
              <a:t>Время истекло. Пожалуйста, давайте обсудим ваши действия. </a:t>
            </a:r>
            <a:r>
              <a:rPr lang="ru-RU" spc="20" dirty="0">
                <a:latin typeface="Times New Roman" panose="02020603050405020304" pitchFamily="18" charset="0"/>
                <a:ea typeface="Times New Roman" panose="02020603050405020304" pitchFamily="18" charset="0"/>
                <a:cs typeface="Times New Roman" panose="02020603050405020304" pitchFamily="18" charset="0"/>
              </a:rPr>
              <a:t>Происходит обсуждение. Делается вывод о том, что подсобные рабо­</a:t>
            </a:r>
            <a:r>
              <a:rPr lang="ru-RU" spc="15" dirty="0">
                <a:latin typeface="Times New Roman" panose="02020603050405020304" pitchFamily="18" charset="0"/>
                <a:ea typeface="Times New Roman" panose="02020603050405020304" pitchFamily="18" charset="0"/>
                <a:cs typeface="Times New Roman" panose="02020603050405020304" pitchFamily="18" charset="0"/>
              </a:rPr>
              <a:t>ты - это временный заработок, а в целом необходимо учиться. Для того чтобы учиться какому-либо делу, необходимо для начала все-таки опре­</a:t>
            </a:r>
            <a:r>
              <a:rPr lang="ru-RU" spc="20" dirty="0">
                <a:latin typeface="Times New Roman" panose="02020603050405020304" pitchFamily="18" charset="0"/>
                <a:ea typeface="Times New Roman" panose="02020603050405020304" pitchFamily="18" charset="0"/>
                <a:cs typeface="Times New Roman" panose="02020603050405020304" pitchFamily="18" charset="0"/>
              </a:rPr>
              <a:t>делиться в выборе, а для этого узнать свои возможности, способности, выявить профессиональные интересы.</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marL="45720" marR="30480" algn="just">
              <a:lnSpc>
                <a:spcPct val="115000"/>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 </a:t>
            </a:r>
          </a:p>
          <a:p>
            <a:pPr marL="90170" algn="just">
              <a:lnSpc>
                <a:spcPct val="115000"/>
              </a:lnSpc>
              <a:spcAft>
                <a:spcPts val="0"/>
              </a:spcAft>
            </a:pP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9700" name="Picture 4" descr="http://www.dagmintrud.ru/upload/iblock/e35/e351fc6edcab0e94db7bfbb8993cbe9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7534" y="1692281"/>
            <a:ext cx="3404466" cy="211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100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7036" y="350177"/>
            <a:ext cx="11817927" cy="2793072"/>
          </a:xfrm>
          <a:prstGeom prst="rect">
            <a:avLst/>
          </a:prstGeom>
        </p:spPr>
        <p:txBody>
          <a:bodyPr wrap="square">
            <a:spAutoFit/>
          </a:bodyPr>
          <a:lstStyle/>
          <a:p>
            <a:pPr marL="240665" algn="just">
              <a:lnSpc>
                <a:spcPct val="115000"/>
              </a:lnSpc>
              <a:spcAft>
                <a:spcPts val="0"/>
              </a:spcAft>
            </a:pPr>
            <a:r>
              <a:rPr lang="ru-RU" b="1" i="1" dirty="0">
                <a:latin typeface="Times New Roman" panose="02020603050405020304" pitchFamily="18" charset="0"/>
                <a:ea typeface="Times New Roman" panose="02020603050405020304" pitchFamily="18" charset="0"/>
                <a:cs typeface="Times New Roman" panose="02020603050405020304" pitchFamily="18" charset="0"/>
              </a:rPr>
              <a:t>Комментарий и рекомендации</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marL="90170" marR="6350" algn="just">
              <a:lnSpc>
                <a:spcPct val="115000"/>
              </a:lnSpc>
              <a:spcAft>
                <a:spcPts val="0"/>
              </a:spcAft>
            </a:pPr>
            <a:r>
              <a:rPr lang="ru-RU" spc="10" dirty="0">
                <a:latin typeface="Times New Roman" panose="02020603050405020304" pitchFamily="18" charset="0"/>
                <a:ea typeface="Times New Roman" panose="02020603050405020304" pitchFamily="18" charset="0"/>
                <a:cs typeface="Times New Roman" panose="02020603050405020304" pitchFamily="18" charset="0"/>
              </a:rPr>
              <a:t>Это занятие проходит на творческой волне. Учащиеся, моделируя си­</a:t>
            </a:r>
            <a:r>
              <a:rPr lang="ru-RU" spc="20" dirty="0">
                <a:latin typeface="Times New Roman" panose="02020603050405020304" pitchFamily="18" charset="0"/>
                <a:ea typeface="Times New Roman" panose="02020603050405020304" pitchFamily="18" charset="0"/>
                <a:cs typeface="Times New Roman" panose="02020603050405020304" pitchFamily="18" charset="0"/>
              </a:rPr>
              <a:t>туации, учатся и приобретают навыки рефлексии. Это упражнение ори­ентирует на осознание необходимости получения участниками профес­</a:t>
            </a:r>
            <a:r>
              <a:rPr lang="ru-RU" spc="25" dirty="0">
                <a:latin typeface="Times New Roman" panose="02020603050405020304" pitchFamily="18" charset="0"/>
                <a:ea typeface="Times New Roman" panose="02020603050405020304" pitchFamily="18" charset="0"/>
                <a:cs typeface="Times New Roman" panose="02020603050405020304" pitchFamily="18" charset="0"/>
              </a:rPr>
              <a:t>сионального образования. Занятие настраивает на самопознание.</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marL="90170" algn="just">
              <a:lnSpc>
                <a:spcPct val="115000"/>
              </a:lnSpc>
              <a:spcAft>
                <a:spcPts val="0"/>
              </a:spcAft>
            </a:pPr>
            <a:r>
              <a:rPr lang="ru-RU" b="1" i="1" dirty="0">
                <a:latin typeface="Times New Roman" panose="02020603050405020304" pitchFamily="18" charset="0"/>
                <a:ea typeface="Times New Roman" panose="02020603050405020304" pitchFamily="18" charset="0"/>
                <a:cs typeface="Times New Roman" panose="02020603050405020304" pitchFamily="18" charset="0"/>
              </a:rPr>
              <a:t>     Учитель:</a:t>
            </a:r>
            <a:r>
              <a:rPr lang="ru-RU" dirty="0">
                <a:latin typeface="Times New Roman" panose="02020603050405020304" pitchFamily="18" charset="0"/>
                <a:ea typeface="Times New Roman" panose="02020603050405020304" pitchFamily="18" charset="0"/>
                <a:cs typeface="Times New Roman" panose="02020603050405020304" pitchFamily="18" charset="0"/>
              </a:rPr>
              <a:t> Молодцы! Давайте теперь вместе ответим на вопросы опросника, который лежит у каждого на столе.</a:t>
            </a:r>
          </a:p>
          <a:p>
            <a:r>
              <a:rPr lang="ru-RU" b="1" i="1" dirty="0">
                <a:latin typeface="Times New Roman" panose="02020603050405020304" pitchFamily="18" charset="0"/>
                <a:cs typeface="Times New Roman" panose="02020603050405020304" pitchFamily="18" charset="0"/>
              </a:rPr>
              <a:t>Учитель:</a:t>
            </a:r>
            <a:r>
              <a:rPr lang="ru-RU" dirty="0">
                <a:latin typeface="Times New Roman" panose="02020603050405020304" pitchFamily="18" charset="0"/>
                <a:cs typeface="Times New Roman" panose="02020603050405020304" pitchFamily="18" charset="0"/>
              </a:rPr>
              <a:t> Ребята, вы все молодцы! Очень славно потрудились!</a:t>
            </a:r>
          </a:p>
          <a:p>
            <a:r>
              <a:rPr lang="ru-RU" b="1" i="1" dirty="0">
                <a:latin typeface="Times New Roman" panose="02020603050405020304" pitchFamily="18" charset="0"/>
                <a:cs typeface="Times New Roman" panose="02020603050405020304" pitchFamily="18" charset="0"/>
              </a:rPr>
              <a:t>        Рефлексия: </a:t>
            </a:r>
            <a:r>
              <a:rPr lang="ru-RU" dirty="0">
                <a:latin typeface="Times New Roman" panose="02020603050405020304" pitchFamily="18" charset="0"/>
                <a:cs typeface="Times New Roman" panose="02020603050405020304" pitchFamily="18" charset="0"/>
              </a:rPr>
              <a:t>Что больше всего запомнилось/понравилось на занятии?</a:t>
            </a:r>
          </a:p>
          <a:p>
            <a:r>
              <a:rPr lang="ru-RU" dirty="0">
                <a:latin typeface="Times New Roman" panose="02020603050405020304" pitchFamily="18" charset="0"/>
                <a:cs typeface="Times New Roman" panose="02020603050405020304" pitchFamily="18" charset="0"/>
              </a:rPr>
              <a:t>Что не очень? Что бы хотели добавить в наши с вами встречи?</a:t>
            </a:r>
          </a:p>
          <a:p>
            <a:r>
              <a:rPr lang="ru-RU" dirty="0">
                <a:latin typeface="Times New Roman" panose="02020603050405020304" pitchFamily="18" charset="0"/>
                <a:cs typeface="Times New Roman" panose="02020603050405020304" pitchFamily="18" charset="0"/>
              </a:rPr>
              <a:t>Всем спасибо за внимание и участие и до встречи на следующем занятии.</a:t>
            </a:r>
          </a:p>
        </p:txBody>
      </p:sp>
      <p:pic>
        <p:nvPicPr>
          <p:cNvPr id="30724" name="Picture 4" descr="http://steshizi.edu.minskregion.by/gallery/65/upl_1488713160_208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43249"/>
            <a:ext cx="12192000" cy="37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6762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091" y="348826"/>
            <a:ext cx="11236036" cy="4708981"/>
          </a:xfrm>
          <a:prstGeom prst="rect">
            <a:avLst/>
          </a:prstGeom>
        </p:spPr>
        <p:txBody>
          <a:bodyPr wrap="square">
            <a:spAutoFit/>
          </a:bodyPr>
          <a:lstStyle/>
          <a:p>
            <a:pPr algn="ctr"/>
            <a:r>
              <a:rPr lang="ru-RU" sz="6000" b="1" dirty="0">
                <a:latin typeface="Times New Roman" panose="02020603050405020304" pitchFamily="18" charset="0"/>
                <a:cs typeface="Times New Roman" panose="02020603050405020304" pitchFamily="18" charset="0"/>
                <a:hlinkClick r:id="rId2"/>
              </a:rPr>
              <a:t>Джонни </a:t>
            </a:r>
            <a:r>
              <a:rPr lang="ru-RU" sz="6000" b="1" dirty="0" smtClean="0">
                <a:latin typeface="Times New Roman" panose="02020603050405020304" pitchFamily="18" charset="0"/>
                <a:cs typeface="Times New Roman" panose="02020603050405020304" pitchFamily="18" charset="0"/>
                <a:hlinkClick r:id="rId2"/>
              </a:rPr>
              <a:t>Кэш</a:t>
            </a:r>
            <a:endParaRPr lang="ru-RU" sz="6000" b="1" dirty="0" smtClean="0">
              <a:latin typeface="Times New Roman" panose="02020603050405020304" pitchFamily="18" charset="0"/>
              <a:cs typeface="Times New Roman" panose="02020603050405020304" pitchFamily="18" charset="0"/>
            </a:endParaRPr>
          </a:p>
          <a:p>
            <a:pPr algn="ctr"/>
            <a:endParaRPr lang="ru-RU" sz="6000" b="1" dirty="0">
              <a:latin typeface="Times New Roman" panose="02020603050405020304" pitchFamily="18" charset="0"/>
              <a:cs typeface="Times New Roman" panose="02020603050405020304" pitchFamily="18" charset="0"/>
            </a:endParaRPr>
          </a:p>
          <a:p>
            <a:pPr algn="ctr"/>
            <a:r>
              <a:rPr lang="ru-RU" sz="6000" b="1" dirty="0">
                <a:latin typeface="Times New Roman" panose="02020603050405020304" pitchFamily="18" charset="0"/>
                <a:cs typeface="Times New Roman" panose="02020603050405020304" pitchFamily="18" charset="0"/>
              </a:rPr>
              <a:t>На ошибках надо строить. Использовать их как ступеньки</a:t>
            </a:r>
            <a:r>
              <a:rPr lang="ru-RU" b="1" dirty="0">
                <a:latin typeface="Times New Roman" panose="02020603050405020304" pitchFamily="18" charset="0"/>
                <a:cs typeface="Times New Roman" panose="02020603050405020304" pitchFamily="18" charset="0"/>
              </a:rPr>
              <a:t>.</a:t>
            </a:r>
            <a:endParaRPr lang="ru-RU" b="1" i="0" dirty="0">
              <a:effectLst/>
              <a:latin typeface="Times New Roman" panose="02020603050405020304" pitchFamily="18" charset="0"/>
              <a:cs typeface="Times New Roman" panose="02020603050405020304" pitchFamily="18" charset="0"/>
            </a:endParaRPr>
          </a:p>
        </p:txBody>
      </p:sp>
      <p:pic>
        <p:nvPicPr>
          <p:cNvPr id="33794" name="Picture 2" descr="http://www.eduportal44.ru/npo/Pl-4/proftex/SiteAssets/SitePages/%D0%9A%D0%B0%D0%BB%D0%B5%D0%BD%D0%B4%D0%B0%D1%80%D1%8C%20%D0%BF%D1%80%D0%BE%D1%84%D0%BE%D1%80%D0%B8%D0%B5%D0%BD%D1%82%D0%B0%D1%86%D0%B8%D0%BE%D0%BD%D0%BD%D1%8B%D1%85%20%D0%BC%D0%B5%D1%80%D0%BE%D0%BF%D1%80%D0%B8%D1%8F%D1%82%D0%B8%D0%B9/%D0%BF%D1%80%D0%BE%D1%84%D0%BE%D1%80%D0%B8%D0%B5%D0%BD%D1%82%D0%B0%D1%86%D0%B8%D1%8F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6177" y="4415125"/>
            <a:ext cx="2266950"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4090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965" y="609600"/>
            <a:ext cx="11998036" cy="1456267"/>
          </a:xfrm>
        </p:spPr>
        <p:txBody>
          <a:bodyPr>
            <a:noAutofit/>
          </a:bodyPr>
          <a:lstStyle/>
          <a:p>
            <a:pPr algn="ctr"/>
            <a:r>
              <a:rPr lang="ru-RU" sz="6600" b="1" dirty="0" smtClean="0">
                <a:latin typeface="Times New Roman" panose="02020603050405020304" pitchFamily="18" charset="0"/>
                <a:cs typeface="Times New Roman" panose="02020603050405020304" pitchFamily="18" charset="0"/>
              </a:rPr>
              <a:t>СПАСИБО ЗА ВНИМАНИЕ!!!!!</a:t>
            </a:r>
            <a:endParaRPr lang="ru-RU" sz="6600" b="1" dirty="0">
              <a:latin typeface="Times New Roman" panose="02020603050405020304" pitchFamily="18" charset="0"/>
              <a:cs typeface="Times New Roman" panose="02020603050405020304" pitchFamily="18" charset="0"/>
            </a:endParaRPr>
          </a:p>
        </p:txBody>
      </p:sp>
      <p:pic>
        <p:nvPicPr>
          <p:cNvPr id="32770" name="Picture 2" descr="https://prof-school9tihvin.eduface.ru/uploads/7000/25022/section/604222/Foto/.thumbs/slide_io.jpg?14777654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847" y="2770909"/>
            <a:ext cx="87058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532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385455"/>
            <a:ext cx="12011891" cy="3020291"/>
          </a:xfrm>
        </p:spPr>
        <p:txBody>
          <a:bodyPr>
            <a:noAutofit/>
          </a:bodyPr>
          <a:lstStyle/>
          <a:p>
            <a:pPr>
              <a:lnSpc>
                <a:spcPct val="150000"/>
              </a:lnSpc>
            </a:pPr>
            <a:r>
              <a:rPr lang="ru-RU" sz="1800" b="1" u="sng" dirty="0">
                <a:latin typeface="Times New Roman" panose="02020603050405020304" pitchFamily="18" charset="0"/>
                <a:cs typeface="Times New Roman" panose="02020603050405020304" pitchFamily="18" charset="0"/>
              </a:rPr>
              <a:t>Ожидаемым результатом </a:t>
            </a:r>
            <a:r>
              <a:rPr lang="ru-RU" sz="1600" dirty="0">
                <a:latin typeface="Times New Roman" panose="02020603050405020304" pitchFamily="18" charset="0"/>
                <a:cs typeface="Times New Roman" panose="02020603050405020304" pitchFamily="18" charset="0"/>
              </a:rPr>
              <a:t>проведения учебного курса станет формулировка индивидуальной задачи по выбору профессий. Комплексный подход ко всем ожидаемым вариантам самоопределения и достижение наиболее благоприятного для учащегося исхода. Этот выбор будет произведен с учетом имеющихся психологических ресурсов подростков в соответствии со сформированным личным профессиональным планом. А также позволит развивать недостающие качества, необходимые для успешной профессиональной карьеры.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Специфика планируемых занятий самоопределению в выборе будущей профессии такова, что они не предполагают традиционные для школы отношения «педагог – ученик», а, следовательно, исключают ситуацию оценивания усвоения, так как роль педагога в данном случае- вызвать интерес учеников и направить в изучение наиболее подходящих профессий. Главный результат эффективности деятельности по Программе - сформированность у подростков готовности и способности к выбору доступной для него профессии. Уроки занятий в форме дискуссий, обсуждений, коллективной работы и в группах. Так же включены опросники, тесты и анкеты, наряду с играми.</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pic>
        <p:nvPicPr>
          <p:cNvPr id="3074" name="Picture 2" descr="http://gaudete.ru/wp-content/uploads/2015/01/slaide_un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818" y="4878676"/>
            <a:ext cx="9767455" cy="197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474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690255"/>
            <a:ext cx="8091055" cy="3311237"/>
          </a:xfrm>
        </p:spPr>
        <p:txBody>
          <a:bodyPr>
            <a:noAutofit/>
          </a:bodyPr>
          <a:lstStyle/>
          <a:p>
            <a:pPr>
              <a:lnSpc>
                <a:spcPct val="150000"/>
              </a:lnSpc>
            </a:pPr>
            <a:r>
              <a:rPr lang="ru-RU" sz="1600" b="1" u="sng" dirty="0">
                <a:latin typeface="Times New Roman" panose="02020603050405020304" pitchFamily="18" charset="0"/>
                <a:cs typeface="Times New Roman" panose="02020603050405020304" pitchFamily="18" charset="0"/>
              </a:rPr>
              <a:t>Объем программы </a:t>
            </a:r>
            <a:r>
              <a:rPr lang="ru-RU" sz="1600" dirty="0">
                <a:latin typeface="Times New Roman" panose="02020603050405020304" pitchFamily="18" charset="0"/>
                <a:cs typeface="Times New Roman" panose="02020603050405020304" pitchFamily="18" charset="0"/>
              </a:rPr>
              <a:t>составляет 17 часов аудиторных занятий </a:t>
            </a:r>
            <a:r>
              <a:rPr lang="ru-RU" sz="1600" dirty="0" smtClean="0">
                <a:latin typeface="Times New Roman" panose="02020603050405020304" pitchFamily="18" charset="0"/>
                <a:cs typeface="Times New Roman" panose="02020603050405020304" pitchFamily="18" charset="0"/>
              </a:rPr>
              <a:t>из</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расчета 1 ч в неделю.  Выполнение нагрузки по </a:t>
            </a:r>
            <a:r>
              <a:rPr lang="ru-RU" sz="1600" dirty="0" smtClean="0">
                <a:latin typeface="Times New Roman" panose="02020603050405020304" pitchFamily="18" charset="0"/>
                <a:cs typeface="Times New Roman" panose="02020603050405020304" pitchFamily="18" charset="0"/>
              </a:rPr>
              <a:t>программе</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занимает одно полугодие.</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Планирование составлено на основе учебно-методического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пособия </a:t>
            </a:r>
            <a:r>
              <a:rPr lang="ru-RU" sz="1600" dirty="0">
                <a:latin typeface="Times New Roman" panose="02020603050405020304" pitchFamily="18" charset="0"/>
                <a:cs typeface="Times New Roman" panose="02020603050405020304" pitchFamily="18" charset="0"/>
              </a:rPr>
              <a:t>по программе предпрофильной </a:t>
            </a:r>
            <a:r>
              <a:rPr lang="ru-RU" sz="1600" dirty="0" smtClean="0">
                <a:latin typeface="Times New Roman" panose="02020603050405020304" pitchFamily="18" charset="0"/>
                <a:cs typeface="Times New Roman" panose="02020603050405020304" pitchFamily="18" charset="0"/>
              </a:rPr>
              <a:t>подготовки</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Резапкиной </a:t>
            </a:r>
            <a:r>
              <a:rPr lang="ru-RU" sz="1600" dirty="0" smtClean="0">
                <a:latin typeface="Times New Roman" panose="02020603050405020304" pitchFamily="18" charset="0"/>
                <a:cs typeface="Times New Roman" panose="02020603050405020304" pitchFamily="18" charset="0"/>
              </a:rPr>
              <a:t>Г.В.</a:t>
            </a:r>
            <a:br>
              <a:rPr lang="ru-RU" sz="1600"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b="1" u="sng" dirty="0">
                <a:latin typeface="Times New Roman" panose="02020603050405020304" pitchFamily="18" charset="0"/>
                <a:cs typeface="Times New Roman" panose="02020603050405020304" pitchFamily="18" charset="0"/>
              </a:rPr>
              <a:t>Учащиеся должны уметь</a:t>
            </a:r>
            <a:r>
              <a:rPr lang="ru-RU" sz="1600" u="sng" dirty="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ориентироваться в мире профессий, определять и соотносить с требованиями будущей профессии: тип темперамента, тип мышления, способности, учитывать особенности внимания и памяти при выборе направления, ставить реальные цели и учитывать свои индивидуальные запросы и потребности</a:t>
            </a:r>
            <a:r>
              <a:rPr lang="ru-RU" sz="1600" dirty="0" smtClean="0">
                <a:latin typeface="Times New Roman" panose="02020603050405020304" pitchFamily="18" charset="0"/>
                <a:cs typeface="Times New Roman" panose="02020603050405020304" pitchFamily="18" charset="0"/>
              </a:rPr>
              <a:t>.</a:t>
            </a:r>
            <a:br>
              <a:rPr lang="ru-RU" sz="1600"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b="1" u="sng" dirty="0">
                <a:latin typeface="Times New Roman" panose="02020603050405020304" pitchFamily="18" charset="0"/>
                <a:cs typeface="Times New Roman" panose="02020603050405020304" pitchFamily="18" charset="0"/>
              </a:rPr>
              <a:t>Знать: </a:t>
            </a:r>
            <a:r>
              <a:rPr lang="ru-RU" sz="1600" dirty="0">
                <a:latin typeface="Times New Roman" panose="02020603050405020304" pitchFamily="18" charset="0"/>
                <a:cs typeface="Times New Roman" panose="02020603050405020304" pitchFamily="18" charset="0"/>
              </a:rPr>
              <a:t>что такое профпригодность, ПВК будущей профессии, ошибки при выборе профессии, цели, условия, предмет и средства труда, какие типы профессий существуют, какие есть ограничения выбора с позиции здоровья. </a:t>
            </a:r>
          </a:p>
        </p:txBody>
      </p:sp>
      <p:pic>
        <p:nvPicPr>
          <p:cNvPr id="4098" name="Picture 2" descr="http://schoolsivitsa.edu.minskregion.by/gallery/30/190261-image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9382" y="0"/>
            <a:ext cx="4225635" cy="383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782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82438"/>
            <a:ext cx="4965123" cy="4973782"/>
          </a:xfrm>
        </p:spPr>
        <p:txBody>
          <a:bodyPr numCol="1">
            <a:noAutofit/>
          </a:bodyPr>
          <a:lstStyle/>
          <a:p>
            <a:pPr>
              <a:lnSpc>
                <a:spcPct val="150000"/>
              </a:lnSpc>
            </a:pPr>
            <a:r>
              <a:rPr lang="ru-RU" sz="1800" b="1" u="sng" dirty="0" smtClean="0">
                <a:latin typeface="Times New Roman" panose="02020603050405020304" pitchFamily="18" charset="0"/>
                <a:cs typeface="Times New Roman" panose="02020603050405020304" pitchFamily="18" charset="0"/>
              </a:rPr>
              <a:t/>
            </a:r>
            <a:br>
              <a:rPr lang="ru-RU" sz="1800" b="1" u="sng" dirty="0" smtClean="0">
                <a:latin typeface="Times New Roman" panose="02020603050405020304" pitchFamily="18" charset="0"/>
                <a:cs typeface="Times New Roman" panose="02020603050405020304" pitchFamily="18" charset="0"/>
              </a:rPr>
            </a:br>
            <a:r>
              <a:rPr lang="ru-RU" sz="1800" b="1" u="sng" dirty="0" smtClean="0">
                <a:latin typeface="Times New Roman" panose="02020603050405020304" pitchFamily="18" charset="0"/>
                <a:cs typeface="Times New Roman" panose="02020603050405020304" pitchFamily="18" charset="0"/>
              </a:rPr>
              <a:t/>
            </a:r>
            <a:br>
              <a:rPr lang="ru-RU" sz="1800" b="1" u="sng" dirty="0" smtClean="0">
                <a:latin typeface="Times New Roman" panose="02020603050405020304" pitchFamily="18" charset="0"/>
                <a:cs typeface="Times New Roman" panose="02020603050405020304" pitchFamily="18" charset="0"/>
              </a:rPr>
            </a:br>
            <a:r>
              <a:rPr lang="ru-RU" sz="1800" b="1" u="sng" dirty="0" smtClean="0">
                <a:latin typeface="Times New Roman" panose="02020603050405020304" pitchFamily="18" charset="0"/>
                <a:cs typeface="Times New Roman" panose="02020603050405020304" pitchFamily="18" charset="0"/>
              </a:rPr>
              <a:t/>
            </a:r>
            <a:br>
              <a:rPr lang="ru-RU" sz="1800" b="1" u="sng" dirty="0" smtClean="0">
                <a:latin typeface="Times New Roman" panose="02020603050405020304" pitchFamily="18" charset="0"/>
                <a:cs typeface="Times New Roman" panose="02020603050405020304" pitchFamily="18" charset="0"/>
              </a:rPr>
            </a:br>
            <a:r>
              <a:rPr lang="ru-RU" sz="1800" b="1" u="sng" dirty="0" smtClean="0">
                <a:latin typeface="Times New Roman" panose="02020603050405020304" pitchFamily="18" charset="0"/>
                <a:cs typeface="Times New Roman" panose="02020603050405020304" pitchFamily="18" charset="0"/>
              </a:rPr>
              <a:t/>
            </a:r>
            <a:br>
              <a:rPr lang="ru-RU" sz="1800" b="1" u="sng" dirty="0" smtClean="0">
                <a:latin typeface="Times New Roman" panose="02020603050405020304" pitchFamily="18" charset="0"/>
                <a:cs typeface="Times New Roman" panose="02020603050405020304" pitchFamily="18" charset="0"/>
              </a:rPr>
            </a:br>
            <a:r>
              <a:rPr lang="ru-RU" sz="1800" b="1" u="sng" dirty="0">
                <a:latin typeface="Times New Roman" panose="02020603050405020304" pitchFamily="18" charset="0"/>
                <a:cs typeface="Times New Roman" panose="02020603050405020304" pitchFamily="18" charset="0"/>
              </a:rPr>
              <a:t/>
            </a:r>
            <a:br>
              <a:rPr lang="ru-RU" sz="1800" b="1" u="sng" dirty="0">
                <a:latin typeface="Times New Roman" panose="02020603050405020304" pitchFamily="18" charset="0"/>
                <a:cs typeface="Times New Roman" panose="02020603050405020304" pitchFamily="18" charset="0"/>
              </a:rPr>
            </a:br>
            <a:r>
              <a:rPr lang="ru-RU" sz="1800" b="1" u="sng" dirty="0" smtClean="0">
                <a:latin typeface="Times New Roman" panose="02020603050405020304" pitchFamily="18" charset="0"/>
                <a:cs typeface="Times New Roman" panose="02020603050405020304" pitchFamily="18" charset="0"/>
              </a:rPr>
              <a:t>Методическое обеспечение</a:t>
            </a:r>
            <a:br>
              <a:rPr lang="ru-RU" sz="1800" b="1" u="sng" dirty="0" smtClean="0">
                <a:latin typeface="Times New Roman" panose="02020603050405020304" pitchFamily="18" charset="0"/>
                <a:cs typeface="Times New Roman" panose="02020603050405020304" pitchFamily="18" charset="0"/>
              </a:rPr>
            </a:br>
            <a:r>
              <a:rPr lang="ru-RU" sz="1800" b="1" u="sng" dirty="0" smtClean="0">
                <a:latin typeface="Times New Roman" panose="02020603050405020304" pitchFamily="18" charset="0"/>
                <a:cs typeface="Times New Roman" panose="02020603050405020304" pitchFamily="18" charset="0"/>
              </a:rPr>
              <a:t> </a:t>
            </a:r>
            <a:r>
              <a:rPr lang="ru-RU" sz="1800" b="1" u="sng" dirty="0">
                <a:latin typeface="Times New Roman" panose="02020603050405020304" pitchFamily="18" charset="0"/>
                <a:cs typeface="Times New Roman" panose="02020603050405020304" pitchFamily="18" charset="0"/>
              </a:rPr>
              <a:t>программы: </a:t>
            </a:r>
            <a:r>
              <a:rPr lang="ru-RU" sz="1800" b="1" u="sng" dirty="0" smtClean="0">
                <a:latin typeface="Times New Roman" panose="02020603050405020304" pitchFamily="18" charset="0"/>
                <a:cs typeface="Times New Roman" panose="02020603050405020304" pitchFamily="18" charset="0"/>
              </a:rPr>
              <a:t/>
            </a:r>
            <a:br>
              <a:rPr lang="ru-RU" sz="1800" b="1" u="sng" dirty="0" smtClean="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кабинет психологической разгрузки,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компьютер,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проектор,</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диски (аудио, видео),</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раздаточный материал,</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поощрительные грамоты, призы для игр </a:t>
            </a:r>
            <a:r>
              <a:rPr lang="ru-RU" sz="1800" dirty="0" smtClean="0">
                <a:latin typeface="Times New Roman" panose="02020603050405020304" pitchFamily="18" charset="0"/>
                <a:cs typeface="Times New Roman" panose="02020603050405020304" pitchFamily="18" charset="0"/>
              </a:rPr>
              <a:t>,</a:t>
            </a: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классная комната,</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разработки уроков,</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лекционный материал.</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pic>
        <p:nvPicPr>
          <p:cNvPr id="6146" name="Picture 2" descr="https://im0-tub-ru.yandex.net/i?id=aaf4b3e4c343535e9fc21baec3a5eb90-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323" y="1136073"/>
            <a:ext cx="6667500" cy="472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228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1837" y="2812473"/>
            <a:ext cx="10131425" cy="1456267"/>
          </a:xfrm>
        </p:spPr>
        <p:txBody>
          <a:bodyPr>
            <a:noAutofit/>
          </a:bodyPr>
          <a:lstStyle/>
          <a:p>
            <a:pPr>
              <a:lnSpc>
                <a:spcPct val="150000"/>
              </a:lnSpc>
            </a:pPr>
            <a:r>
              <a:rPr lang="ru-RU" sz="2000" b="1" u="sng" dirty="0">
                <a:latin typeface="Times New Roman" panose="02020603050405020304" pitchFamily="18" charset="0"/>
                <a:cs typeface="Times New Roman" panose="02020603050405020304" pitchFamily="18" charset="0"/>
              </a:rPr>
              <a:t>Формы работы с учащимися: </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уроки,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практические занятия,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дискуссии,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круглые столы,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социально-психологические тренинги,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психологические посиделки,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экскурсии на предприятия,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общение с представителями наиболее популярных профессий,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психологические практикумы с элементами тренинга,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ярмарка психологических идей «Я хочу с вами поделиться»,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тематические встречи с родителями,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конференции,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занятия-зачеты и т.д.</a:t>
            </a:r>
            <a:br>
              <a:rPr lang="ru-RU" sz="2000" dirty="0">
                <a:latin typeface="Times New Roman" panose="02020603050405020304" pitchFamily="18" charset="0"/>
                <a:cs typeface="Times New Roman" panose="02020603050405020304" pitchFamily="18" charset="0"/>
              </a:rPr>
            </a:br>
            <a:endParaRPr lang="ru-RU" sz="2000" dirty="0"/>
          </a:p>
        </p:txBody>
      </p:sp>
      <p:pic>
        <p:nvPicPr>
          <p:cNvPr id="5122" name="Picture 2" descr="https://im0-tub-ru.yandex.net/i?id=30dff42d59a5b1ba89112932f78cbb25-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1964" y="0"/>
            <a:ext cx="5140036" cy="385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825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691" y="609600"/>
            <a:ext cx="12067309" cy="5735782"/>
          </a:xfrm>
        </p:spPr>
        <p:txBody>
          <a:bodyPr numCol="2">
            <a:normAutofit/>
          </a:bodyPr>
          <a:lstStyle/>
          <a:p>
            <a:pPr>
              <a:lnSpc>
                <a:spcPct val="150000"/>
              </a:lnSpc>
            </a:pPr>
            <a:r>
              <a:rPr lang="ru-RU" sz="2200" b="1" u="sng" dirty="0">
                <a:latin typeface="Times New Roman" panose="02020603050405020304" pitchFamily="18" charset="0"/>
                <a:cs typeface="Times New Roman" panose="02020603050405020304" pitchFamily="18" charset="0"/>
              </a:rPr>
              <a:t> </a:t>
            </a:r>
            <a:r>
              <a:rPr lang="ru-RU" sz="2000" b="1" u="sng" dirty="0">
                <a:latin typeface="Times New Roman" panose="02020603050405020304" pitchFamily="18" charset="0"/>
                <a:cs typeface="Times New Roman" panose="02020603050405020304" pitchFamily="18" charset="0"/>
              </a:rPr>
              <a:t>Тестовые методики</a:t>
            </a:r>
            <a:r>
              <a:rPr lang="ru-RU" sz="2000" b="1" u="sng" dirty="0" smtClean="0">
                <a:latin typeface="Times New Roman" panose="02020603050405020304" pitchFamily="18" charset="0"/>
                <a:cs typeface="Times New Roman" panose="02020603050405020304" pitchFamily="18" charset="0"/>
              </a:rPr>
              <a:t>:</a:t>
            </a:r>
            <a:br>
              <a:rPr lang="ru-RU" sz="2000" b="1" u="sng"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Карта интересов (компьютерная).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Методика  тематических вербальных ассоциаций.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Корректурная проба.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Тест Амтхауэра.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Тест Айзенка.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«Кто я»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ДДО (компьютерная).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Опросник </a:t>
            </a:r>
            <a:r>
              <a:rPr lang="ru-RU" sz="2000" dirty="0" err="1">
                <a:latin typeface="Times New Roman" panose="02020603050405020304" pitchFamily="18" charset="0"/>
                <a:cs typeface="Times New Roman" panose="02020603050405020304" pitchFamily="18" charset="0"/>
              </a:rPr>
              <a:t>Лири</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b="1" u="sng" dirty="0" smtClean="0">
                <a:latin typeface="Times New Roman" panose="02020603050405020304" pitchFamily="18" charset="0"/>
                <a:cs typeface="Times New Roman" panose="02020603050405020304" pitchFamily="18" charset="0"/>
              </a:rPr>
              <a:t/>
            </a:r>
            <a:br>
              <a:rPr lang="ru-RU" sz="2000" b="1" u="sng" dirty="0" smtClean="0">
                <a:latin typeface="Times New Roman" panose="02020603050405020304" pitchFamily="18" charset="0"/>
                <a:cs typeface="Times New Roman" panose="02020603050405020304" pitchFamily="18" charset="0"/>
              </a:rPr>
            </a:br>
            <a:r>
              <a:rPr lang="ru-RU" sz="2000" b="1" u="sng" dirty="0" err="1" smtClean="0">
                <a:latin typeface="Times New Roman" panose="02020603050405020304" pitchFamily="18" charset="0"/>
                <a:cs typeface="Times New Roman" panose="02020603050405020304" pitchFamily="18" charset="0"/>
              </a:rPr>
              <a:t>Профориентационные</a:t>
            </a:r>
            <a:r>
              <a:rPr lang="ru-RU" sz="2000" b="1" u="sng" dirty="0">
                <a:latin typeface="Times New Roman" panose="02020603050405020304" pitchFamily="18" charset="0"/>
                <a:cs typeface="Times New Roman" panose="02020603050405020304" pitchFamily="18" charset="0"/>
              </a:rPr>
              <a:t> </a:t>
            </a:r>
            <a:r>
              <a:rPr lang="ru-RU" sz="2000" b="1" u="sng" dirty="0" smtClean="0">
                <a:latin typeface="Times New Roman" panose="02020603050405020304" pitchFamily="18" charset="0"/>
                <a:cs typeface="Times New Roman" panose="02020603050405020304" pitchFamily="18" charset="0"/>
              </a:rPr>
              <a:t>психологические игры</a:t>
            </a:r>
            <a:br>
              <a:rPr lang="ru-RU" sz="2000" b="1" u="sng"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«Цепочка профессий».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«Кто есть кто».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«Крокодил».</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«Три судьбы»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«Эпитафия»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«Звездный час»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«Торг».</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«Будь готов»</a:t>
            </a:r>
          </a:p>
        </p:txBody>
      </p:sp>
      <p:pic>
        <p:nvPicPr>
          <p:cNvPr id="7172" name="Picture 4" descr="https://pixy.org/src/423/423970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0540" y="1953491"/>
            <a:ext cx="2891459" cy="4710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916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
            </a:r>
            <a:br>
              <a:rPr lang="ru-RU" dirty="0"/>
            </a:b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580967413"/>
              </p:ext>
            </p:extLst>
          </p:nvPr>
        </p:nvGraphicFramePr>
        <p:xfrm>
          <a:off x="0" y="0"/>
          <a:ext cx="12192000" cy="6883634"/>
        </p:xfrm>
        <a:graphic>
          <a:graphicData uri="http://schemas.openxmlformats.org/drawingml/2006/table">
            <a:tbl>
              <a:tblPr firstRow="1" bandRow="1">
                <a:tableStyleId>{5C22544A-7EE6-4342-B048-85BDC9FD1C3A}</a:tableStyleId>
              </a:tblPr>
              <a:tblGrid>
                <a:gridCol w="651163">
                  <a:extLst>
                    <a:ext uri="{9D8B030D-6E8A-4147-A177-3AD203B41FA5}">
                      <a16:colId xmlns:a16="http://schemas.microsoft.com/office/drawing/2014/main" val="1735591334"/>
                    </a:ext>
                  </a:extLst>
                </a:gridCol>
                <a:gridCol w="8520548">
                  <a:extLst>
                    <a:ext uri="{9D8B030D-6E8A-4147-A177-3AD203B41FA5}">
                      <a16:colId xmlns:a16="http://schemas.microsoft.com/office/drawing/2014/main" val="3005162423"/>
                    </a:ext>
                  </a:extLst>
                </a:gridCol>
                <a:gridCol w="3020289">
                  <a:extLst>
                    <a:ext uri="{9D8B030D-6E8A-4147-A177-3AD203B41FA5}">
                      <a16:colId xmlns:a16="http://schemas.microsoft.com/office/drawing/2014/main" val="932084648"/>
                    </a:ext>
                  </a:extLst>
                </a:gridCol>
              </a:tblGrid>
              <a:tr h="584199">
                <a:tc gridSpan="3">
                  <a:txBody>
                    <a:bodyPr/>
                    <a:lstStyle/>
                    <a:p>
                      <a:pPr algn="ctr"/>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Учебно-тематический план элективного курса</a:t>
                      </a:r>
                    </a:p>
                    <a:p>
                      <a:pPr algn="ctr"/>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«Психология и выбор профессии»</a:t>
                      </a:r>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2778728478"/>
                  </a:ext>
                </a:extLst>
              </a:tr>
              <a:tr h="645693">
                <a:tc>
                  <a:txBody>
                    <a:bodyPr/>
                    <a:lstStyle/>
                    <a:p>
                      <a:pPr algn="ctr">
                        <a:lnSpc>
                          <a:spcPct val="150000"/>
                        </a:lnSpc>
                        <a:spcAft>
                          <a:spcPts val="0"/>
                        </a:spcAft>
                        <a:tabLst>
                          <a:tab pos="450215" algn="l"/>
                        </a:tabLst>
                      </a:pPr>
                      <a:r>
                        <a:rPr lang="ru-R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п/п</a:t>
                      </a:r>
                      <a:endParaRPr lang="ru-RU" sz="14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tabLst>
                          <a:tab pos="450215" algn="l"/>
                        </a:tabLst>
                      </a:pPr>
                      <a:r>
                        <a:rPr lang="ru-R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Тема</a:t>
                      </a:r>
                      <a:endParaRPr lang="ru-RU" sz="14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tabLst>
                          <a:tab pos="450215" algn="l"/>
                        </a:tabLst>
                      </a:pPr>
                      <a:r>
                        <a:rPr lang="ru-R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a:t>
                      </a:r>
                      <a:endParaRPr lang="ru-RU" sz="14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tabLst>
                          <a:tab pos="450215" algn="l"/>
                        </a:tabLst>
                      </a:pPr>
                      <a:r>
                        <a:rPr lang="ru-R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часов</a:t>
                      </a:r>
                      <a:endParaRPr lang="ru-RU" sz="14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51632308"/>
                  </a:ext>
                </a:extLst>
              </a:tr>
              <a:tr h="645693">
                <a:tc>
                  <a:txBody>
                    <a:bodyPr/>
                    <a:lstStyle/>
                    <a:p>
                      <a:pPr marL="0" lvl="0" indent="0" algn="just">
                        <a:lnSpc>
                          <a:spcPct val="150000"/>
                        </a:lnSpc>
                        <a:spcAft>
                          <a:spcPts val="0"/>
                        </a:spcAft>
                        <a:buFont typeface="+mj-lt"/>
                        <a:buNone/>
                        <a:tabLst>
                          <a:tab pos="450215" algn="l"/>
                          <a:tab pos="228600" algn="l"/>
                          <a:tab pos="450215" algn="l"/>
                        </a:tabLst>
                      </a:pPr>
                      <a:r>
                        <a:rPr lang="ru-RU"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ru-R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60350" algn="just">
                        <a:lnSpc>
                          <a:spcPct val="150000"/>
                        </a:lnSpc>
                        <a:spcAft>
                          <a:spcPts val="0"/>
                        </a:spcAft>
                        <a:tabLst>
                          <a:tab pos="450215" algn="l"/>
                        </a:tabLs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Добро пожаловать в профессию.</a:t>
                      </a:r>
                      <a:endParaRPr lang="ru-RU" sz="14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260350" algn="just">
                        <a:lnSpc>
                          <a:spcPct val="150000"/>
                        </a:lnSpc>
                        <a:spcAft>
                          <a:spcPts val="0"/>
                        </a:spcAft>
                        <a:tabLst>
                          <a:tab pos="450215" algn="l"/>
                        </a:tabLs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450215" algn="l"/>
                        </a:tabLs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72348725"/>
                  </a:ext>
                </a:extLst>
              </a:tr>
              <a:tr h="645693">
                <a:tc>
                  <a:txBody>
                    <a:bodyPr/>
                    <a:lstStyle/>
                    <a:p>
                      <a:pPr marL="0" lvl="0" indent="0" algn="just">
                        <a:lnSpc>
                          <a:spcPct val="150000"/>
                        </a:lnSpc>
                        <a:spcAft>
                          <a:spcPts val="0"/>
                        </a:spcAft>
                        <a:buFont typeface="+mj-lt"/>
                        <a:buNone/>
                        <a:tabLst>
                          <a:tab pos="450215" algn="l"/>
                        </a:tabLst>
                      </a:pPr>
                      <a:r>
                        <a:rPr lang="ru-RU"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ru-R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60350" algn="just">
                        <a:lnSpc>
                          <a:spcPct val="150000"/>
                        </a:lnSpc>
                        <a:spcAft>
                          <a:spcPts val="0"/>
                        </a:spcAft>
                        <a:tabLst>
                          <a:tab pos="450215" algn="l"/>
                        </a:tabLs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Профессии моего темперамента.</a:t>
                      </a:r>
                      <a:endParaRPr lang="ru-RU" sz="14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260350" algn="just">
                        <a:lnSpc>
                          <a:spcPct val="150000"/>
                        </a:lnSpc>
                        <a:spcAft>
                          <a:spcPts val="0"/>
                        </a:spcAft>
                        <a:tabLst>
                          <a:tab pos="450215" algn="l"/>
                        </a:tabLs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450215" algn="l"/>
                        </a:tabLs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25199560"/>
                  </a:ext>
                </a:extLst>
              </a:tr>
              <a:tr h="444896">
                <a:tc>
                  <a:txBody>
                    <a:bodyPr/>
                    <a:lstStyle/>
                    <a:p>
                      <a:pPr marL="0" lvl="0" indent="0" algn="just">
                        <a:lnSpc>
                          <a:spcPct val="150000"/>
                        </a:lnSpc>
                        <a:spcAft>
                          <a:spcPts val="0"/>
                        </a:spcAft>
                        <a:buFont typeface="+mj-lt"/>
                        <a:buNone/>
                        <a:tabLst>
                          <a:tab pos="450215" algn="l"/>
                        </a:tabLst>
                      </a:pPr>
                      <a:r>
                        <a:rPr lang="ru-RU"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ru-R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450215" algn="l"/>
                        </a:tabLs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Роль эмоций и чувств в выборе будущей профессии. </a:t>
                      </a:r>
                      <a:endParaRPr lang="ru-RU" sz="14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450215" algn="l"/>
                        </a:tabLs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7168831"/>
                  </a:ext>
                </a:extLst>
              </a:tr>
              <a:tr h="645693">
                <a:tc>
                  <a:txBody>
                    <a:bodyPr/>
                    <a:lstStyle/>
                    <a:p>
                      <a:pPr marL="0" lvl="0" indent="0" algn="just">
                        <a:lnSpc>
                          <a:spcPct val="150000"/>
                        </a:lnSpc>
                        <a:spcAft>
                          <a:spcPts val="0"/>
                        </a:spcAft>
                        <a:buFont typeface="+mj-lt"/>
                        <a:buNone/>
                        <a:tabLst>
                          <a:tab pos="450215" algn="l"/>
                        </a:tabLst>
                      </a:pPr>
                      <a:r>
                        <a:rPr lang="ru-RU"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ru-R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450215" algn="l"/>
                        </a:tabLs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Тип мышления и взаимодействие с трудовой деятельностью.</a:t>
                      </a:r>
                      <a:endParaRPr lang="ru-RU" sz="14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450215" algn="l"/>
                        </a:tabLs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450215" algn="l"/>
                        </a:tabLs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99291495"/>
                  </a:ext>
                </a:extLst>
              </a:tr>
              <a:tr h="444896">
                <a:tc>
                  <a:txBody>
                    <a:bodyPr/>
                    <a:lstStyle/>
                    <a:p>
                      <a:r>
                        <a:rPr lang="ru-RU" sz="1400" dirty="0" smtClean="0">
                          <a:latin typeface="Times New Roman" panose="02020603050405020304" pitchFamily="18" charset="0"/>
                          <a:cs typeface="Times New Roman" panose="02020603050405020304" pitchFamily="18" charset="0"/>
                        </a:rPr>
                        <a:t>5</a:t>
                      </a:r>
                      <a:endParaRPr lang="ru-RU" sz="1400" dirty="0">
                        <a:latin typeface="Times New Roman" panose="02020603050405020304" pitchFamily="18" charset="0"/>
                        <a:cs typeface="Times New Roman" panose="02020603050405020304" pitchFamily="18" charset="0"/>
                      </a:endParaRPr>
                    </a:p>
                  </a:txBody>
                  <a:tcPr/>
                </a:tc>
                <a:tc>
                  <a:txBody>
                    <a:bodyPr/>
                    <a:lstStyle/>
                    <a:p>
                      <a:pPr algn="just">
                        <a:lnSpc>
                          <a:spcPct val="150000"/>
                        </a:lnSpc>
                        <a:spcAft>
                          <a:spcPts val="0"/>
                        </a:spcAft>
                        <a:tabLst>
                          <a:tab pos="450215" algn="l"/>
                        </a:tabLs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Что такое профессия.</a:t>
                      </a:r>
                      <a:endParaRPr lang="ru-RU" sz="14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450215" algn="l"/>
                        </a:tabLs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66891226"/>
                  </a:ext>
                </a:extLst>
              </a:tr>
              <a:tr h="444896">
                <a:tc>
                  <a:txBody>
                    <a:bodyPr/>
                    <a:lstStyle/>
                    <a:p>
                      <a:r>
                        <a:rPr lang="ru-RU" sz="1400" dirty="0" smtClean="0">
                          <a:latin typeface="Times New Roman" panose="02020603050405020304" pitchFamily="18" charset="0"/>
                          <a:cs typeface="Times New Roman" panose="02020603050405020304" pitchFamily="18" charset="0"/>
                        </a:rPr>
                        <a:t>6</a:t>
                      </a:r>
                      <a:endParaRPr lang="ru-RU" sz="1400" dirty="0">
                        <a:latin typeface="Times New Roman" panose="02020603050405020304" pitchFamily="18" charset="0"/>
                        <a:cs typeface="Times New Roman" panose="02020603050405020304" pitchFamily="18" charset="0"/>
                      </a:endParaRPr>
                    </a:p>
                  </a:txBody>
                  <a:tcPr/>
                </a:tc>
                <a:tc>
                  <a:txBody>
                    <a:bodyPr/>
                    <a:lstStyle/>
                    <a:p>
                      <a:pPr algn="just">
                        <a:lnSpc>
                          <a:spcPct val="150000"/>
                        </a:lnSpc>
                        <a:spcAft>
                          <a:spcPts val="0"/>
                        </a:spcAft>
                        <a:tabLst>
                          <a:tab pos="450215" algn="l"/>
                        </a:tabLs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Моя будущая профессия.</a:t>
                      </a:r>
                      <a:endParaRPr lang="ru-RU" sz="140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450215" algn="l"/>
                        </a:tabLs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55067652"/>
                  </a:ext>
                </a:extLst>
              </a:tr>
              <a:tr h="645693">
                <a:tc>
                  <a:txBody>
                    <a:bodyPr/>
                    <a:lstStyle/>
                    <a:p>
                      <a:r>
                        <a:rPr lang="ru-RU" sz="1400" dirty="0" smtClean="0">
                          <a:latin typeface="Times New Roman" panose="02020603050405020304" pitchFamily="18" charset="0"/>
                          <a:cs typeface="Times New Roman" panose="02020603050405020304" pitchFamily="18" charset="0"/>
                        </a:rPr>
                        <a:t>7</a:t>
                      </a:r>
                      <a:endParaRPr lang="ru-RU" sz="1400" dirty="0">
                        <a:latin typeface="Times New Roman" panose="02020603050405020304" pitchFamily="18" charset="0"/>
                        <a:cs typeface="Times New Roman" panose="02020603050405020304" pitchFamily="18" charset="0"/>
                      </a:endParaRPr>
                    </a:p>
                  </a:txBody>
                  <a:tcPr/>
                </a:tc>
                <a:tc>
                  <a:txBody>
                    <a:bodyPr/>
                    <a:lstStyle/>
                    <a:p>
                      <a:pPr algn="just">
                        <a:lnSpc>
                          <a:spcPct val="150000"/>
                        </a:lnSpc>
                        <a:spcAft>
                          <a:spcPts val="0"/>
                        </a:spcAft>
                        <a:tabLst>
                          <a:tab pos="450215" algn="l"/>
                        </a:tabLs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Профессиональные склонности.</a:t>
                      </a:r>
                      <a:endParaRPr lang="ru-RU" sz="140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450215" algn="l"/>
                        </a:tabLs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450215" algn="l"/>
                        </a:tabLs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1238117"/>
                  </a:ext>
                </a:extLst>
              </a:tr>
              <a:tr h="444896">
                <a:tc>
                  <a:txBody>
                    <a:bodyPr/>
                    <a:lstStyle/>
                    <a:p>
                      <a:r>
                        <a:rPr lang="ru-RU" sz="1400" dirty="0" smtClean="0">
                          <a:latin typeface="Times New Roman" panose="02020603050405020304" pitchFamily="18" charset="0"/>
                          <a:cs typeface="Times New Roman" panose="02020603050405020304" pitchFamily="18" charset="0"/>
                        </a:rPr>
                        <a:t>8</a:t>
                      </a:r>
                      <a:endParaRPr lang="ru-RU" sz="1400" dirty="0">
                        <a:latin typeface="Times New Roman" panose="02020603050405020304" pitchFamily="18" charset="0"/>
                        <a:cs typeface="Times New Roman" panose="02020603050405020304" pitchFamily="18" charset="0"/>
                      </a:endParaRPr>
                    </a:p>
                  </a:txBody>
                  <a:tcPr/>
                </a:tc>
                <a:tc>
                  <a:txBody>
                    <a:bodyPr/>
                    <a:lstStyle/>
                    <a:p>
                      <a:pPr algn="just">
                        <a:lnSpc>
                          <a:spcPct val="150000"/>
                        </a:lnSpc>
                        <a:spcAft>
                          <a:spcPts val="100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Мой профессиональный тип личности.</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450215" algn="l"/>
                        </a:tabLs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36165873"/>
                  </a:ext>
                </a:extLst>
              </a:tr>
              <a:tr h="645693">
                <a:tc>
                  <a:txBody>
                    <a:bodyPr/>
                    <a:lstStyle/>
                    <a:p>
                      <a:r>
                        <a:rPr lang="ru-RU" sz="1400" dirty="0" smtClean="0">
                          <a:latin typeface="Times New Roman" panose="02020603050405020304" pitchFamily="18" charset="0"/>
                          <a:cs typeface="Times New Roman" panose="02020603050405020304" pitchFamily="18" charset="0"/>
                        </a:rPr>
                        <a:t>9</a:t>
                      </a:r>
                      <a:endParaRPr lang="ru-RU" sz="1400" dirty="0">
                        <a:latin typeface="Times New Roman" panose="02020603050405020304" pitchFamily="18" charset="0"/>
                        <a:cs typeface="Times New Roman" panose="02020603050405020304" pitchFamily="18" charset="0"/>
                      </a:endParaRPr>
                    </a:p>
                  </a:txBody>
                  <a:tcPr/>
                </a:tc>
                <a:tc>
                  <a:txBody>
                    <a:bodyPr/>
                    <a:lstStyle/>
                    <a:p>
                      <a:pPr algn="just">
                        <a:lnSpc>
                          <a:spcPct val="150000"/>
                        </a:lnSpc>
                        <a:spcAft>
                          <a:spcPts val="0"/>
                        </a:spcAft>
                        <a:tabLst>
                          <a:tab pos="450215" algn="l"/>
                        </a:tabLs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Здоровье в профессиональной деятельности.</a:t>
                      </a:r>
                      <a:endParaRPr lang="ru-RU" sz="14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450215" algn="l"/>
                        </a:tabLs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450215" algn="l"/>
                        </a:tabLs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92160341"/>
                  </a:ext>
                </a:extLst>
              </a:tr>
              <a:tr h="645693">
                <a:tc>
                  <a:txBody>
                    <a:bodyPr/>
                    <a:lstStyle/>
                    <a:p>
                      <a:r>
                        <a:rPr lang="ru-RU" sz="1400" dirty="0" smtClean="0">
                          <a:latin typeface="Times New Roman" panose="02020603050405020304" pitchFamily="18" charset="0"/>
                          <a:cs typeface="Times New Roman" panose="02020603050405020304" pitchFamily="18" charset="0"/>
                        </a:rPr>
                        <a:t>10</a:t>
                      </a:r>
                      <a:endParaRPr lang="ru-RU" sz="1400" dirty="0">
                        <a:latin typeface="Times New Roman" panose="02020603050405020304" pitchFamily="18" charset="0"/>
                        <a:cs typeface="Times New Roman" panose="02020603050405020304" pitchFamily="18" charset="0"/>
                      </a:endParaRPr>
                    </a:p>
                  </a:txBody>
                  <a:tcPr/>
                </a:tc>
                <a:tc>
                  <a:txBody>
                    <a:bodyPr/>
                    <a:lstStyle/>
                    <a:p>
                      <a:pPr algn="just">
                        <a:lnSpc>
                          <a:spcPct val="150000"/>
                        </a:lnSpc>
                        <a:spcAft>
                          <a:spcPts val="0"/>
                        </a:spcAft>
                        <a:tabLst>
                          <a:tab pos="450215" algn="l"/>
                        </a:tabLs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Движимая сила моих потребностей.</a:t>
                      </a:r>
                      <a:endParaRPr lang="ru-RU" sz="14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450215" algn="l"/>
                        </a:tabLs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tabLst>
                          <a:tab pos="450215" algn="l"/>
                        </a:tabLs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19726876"/>
                  </a:ext>
                </a:extLst>
              </a:tr>
            </a:tbl>
          </a:graphicData>
        </a:graphic>
      </p:graphicFrame>
    </p:spTree>
    <p:extLst>
      <p:ext uri="{BB962C8B-B14F-4D97-AF65-F5344CB8AC3E}">
        <p14:creationId xmlns:p14="http://schemas.microsoft.com/office/powerpoint/2010/main" val="17056990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Небеса">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Небеса">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Небеса">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Небесная</Template>
  <TotalTime>91</TotalTime>
  <Words>714</Words>
  <Application>Microsoft Office PowerPoint</Application>
  <PresentationFormat>Широкоэкранный</PresentationFormat>
  <Paragraphs>130</Paragraphs>
  <Slides>34</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34</vt:i4>
      </vt:variant>
    </vt:vector>
  </HeadingPairs>
  <TitlesOfParts>
    <vt:vector size="39" baseType="lpstr">
      <vt:lpstr>Arial</vt:lpstr>
      <vt:lpstr>Calibri</vt:lpstr>
      <vt:lpstr>Calibri Light</vt:lpstr>
      <vt:lpstr>Times New Roman</vt:lpstr>
      <vt:lpstr>Небеса</vt:lpstr>
      <vt:lpstr>  Программа элективного курса «Психология и выбор профессии»  Программа курса по предпрофильному обучению (объем 17 часов)   Срок реализации программы: 1 год Возрастная категория: 9 класс       </vt:lpstr>
      <vt:lpstr>Содержание элективного курса предполагает побудить старшеклассников к активному самопознанию, исследованию собственных познавательных ресурсов и возможностей, а также способствовать принятию школьниками осознанного решения о выборе направления дальнейшего обучения и созданию условий для повышения готовности подростков к социально-профессиональному самоопределению. Элективные курсы помогают учащимся оценить свои силы, потребности, возможности, ставить задачи, работать с планированием и распределением  своего времени и ресурсов своего организма.</vt:lpstr>
      <vt:lpstr>Цель курса:  Сформировать у учащихся реалистичный взгляд на выбор профессии с учётом их возможностей, потребностей, ожиданий и требованиями рынка труда.   Задачи курса:  - формирование адекватного представления учащихся о своём профессиональном потенциале на основе самодиагностики и знания мира профессий; - ознакомление со спецификой современного рынка труда, правилами выбора и способами получения профессии;    - понимать и разделять психофизиологические  ресурсы личности в связи с выбором профессии; -  формирование мотивации самовоспитания и  саморазвития;  </vt:lpstr>
      <vt:lpstr>Ожидаемым результатом проведения учебного курса станет формулировка индивидуальной задачи по выбору профессий. Комплексный подход ко всем ожидаемым вариантам самоопределения и достижение наиболее благоприятного для учащегося исхода. Этот выбор будет произведен с учетом имеющихся психологических ресурсов подростков в соответствии со сформированным личным профессиональным планом. А также позволит развивать недостающие качества, необходимые для успешной профессиональной карьеры.  Специфика планируемых занятий самоопределению в выборе будущей профессии такова, что они не предполагают традиционные для школы отношения «педагог – ученик», а, следовательно, исключают ситуацию оценивания усвоения, так как роль педагога в данном случае- вызвать интерес учеников и направить в изучение наиболее подходящих профессий. Главный результат эффективности деятельности по Программе - сформированность у подростков готовности и способности к выбору доступной для него профессии. Уроки занятий в форме дискуссий, обсуждений, коллективной работы и в группах. Так же включены опросники, тесты и анкеты, наряду с играми.  </vt:lpstr>
      <vt:lpstr>Объем программы составляет 17 часов аудиторных занятий из  расчета 1 ч в неделю.  Выполнение нагрузки по программе  занимает одно полугодие. Планирование составлено на основе учебно-методического  пособия по программе предпрофильной подготовки  Резапкиной Г.В.  Учащиеся должны уметь: ориентироваться в мире профессий, определять и соотносить с требованиями будущей профессии: тип темперамента, тип мышления, способности, учитывать особенности внимания и памяти при выборе направления, ставить реальные цели и учитывать свои индивидуальные запросы и потребности.  Знать: что такое профпригодность, ПВК будущей профессии, ошибки при выборе профессии, цели, условия, предмет и средства труда, какие типы профессий существуют, какие есть ограничения выбора с позиции здоровья. </vt:lpstr>
      <vt:lpstr>     Методическое обеспечение  программы:   кабинет психологической разгрузки,  компьютер,  проектор, диски (аудио, видео), раздаточный материал, поощрительные грамоты, призы для игр , классная комната, разработки уроков, лекционный материал.           </vt:lpstr>
      <vt:lpstr>Формы работы с учащимися:  уроки, практические занятия,  дискуссии,  круглые столы,  социально-психологические тренинги,  психологические посиделки,  экскурсии на предприятия, общение с представителями наиболее популярных профессий, психологические практикумы с элементами тренинга,  ярмарка психологических идей «Я хочу с вами поделиться», тематические встречи с родителями,  конференции, занятия-зачеты и т.д. </vt:lpstr>
      <vt:lpstr> Тестовые методики:  Карта интересов (компьютерная).   Методика  тематических вербальных ассоциаций.  Корректурная проба.  Тест Амтхауэра.  Тест Айзенка.  «Кто я»  ДДО (компьютерная). Опросник Лири  Профориентационные психологические игры  «Цепочка профессий».   «Кто есть кто».  «Крокодил».  «Три судьбы»   «Эпитафия»   «Звездный час»   «Торг».  «Будь готов»</vt:lpstr>
      <vt:lpstr> </vt:lpstr>
      <vt:lpstr>Презентация PowerPoint</vt:lpstr>
      <vt:lpstr>Знакомство. Добро пожаловать в профессию.  Цели и задачи курса. Систематизировать знания о мире профессий с точки зрения целей и условий труда. Знакомство с психологическими основами профессионального выбора. Первичная профдиагностика по самоопределению. Развитие у подростков профессионального сознания. Способствовать становлению умения соотносить общественные цели выбора сферы деятельности со своими идеалами и реальными возможностями. Структура «образа «Я» (знание о себе, оценка себя, умение управлять собой). Самооценка и ее роль в профессиональном самоопределении личности. Формула самооценки, уровень притязаний, успех. </vt:lpstr>
      <vt:lpstr>Профессии моего темперамента. Повысить осведомленность подростков о темпераменте, его связи с будущим самоопределением. Развить мотивацию самопознания, побуждения учащихся к осознанию собственных индивидуальных особенностей и их соотнесение с требованиями, предъявляемыми профессией Практическая работа: работа со «словарем профессий», вспомнить «забытые» профессии, прогнзирование профессий  будущего. Обсуждение связи в сходстве и  различии между ними. Составление схемы  «Оптимальный выбор профессии». Диагностические процедуры: модифицированный  тест Айзенка (определение темперамента). Развивающие процедуры: обсуждение результатов  диагностических тестов, игра « крокодил». </vt:lpstr>
      <vt:lpstr>Роль эмоций и чувств в выборе будущей профессии. Связь способности к саморегуляции и выбора профессии. Изучение психофизических потребностей и направленность в профориентационной деятельности.  Практическая работа: Самоанализ эмоциональных состояний. Диагностические процедуры: модифицированный тест эмоций Басса - Дарки (определение уровня эмоционального возбуждения учащихся). Развивающие процедуры: тренинг по управлению колеблющегося настроения и вводная лекция по борьбе с упадком сил, обсуждение результатов диагностических тестов, игра «кто есть кто»,  рефлексия. </vt:lpstr>
      <vt:lpstr>Тип мышления и взаимодействие с трудовой деятельностью. Понятие мышления, как средство познания.  Продуктивность, оригинальность, любознательность,  мужество. Ведущий тип мышления как индивидуальный  способ преобразования информации. Типы мышления:  предметно-действенное, абстрактно-символическое,  словесно-логическое, наглядно-образное. Тип мышления  и успешность в определенных видах профессиональной  деятельности. Креативность. Практическая работа: анализ основных характеристик мышления.   Работа со «словарем профессий». Диагностические процедуры: методика «Определение ведущего типа мышления». Развивающие процедуры: обсуждение результатов диагностических тестов. </vt:lpstr>
      <vt:lpstr>Что такое профессия. Знакомство с понятием “профессия” признаки профессии. Классификация профессий по Е.А. Климову: типы профессий, требования профессии к человеку, орудия труда, условия труда, цели труда. Понятие о составляющих профессиональной пригодности, роль здоровья, образования, способностей, личностных качеств в профессиональном самоопределении.  Практическая работа: Профориентационная игра “Назови профессию”, а так же                                игра «Будь готов», способствуют осознанию  готовности к различным видам деятельности Развивающие процедуры: обсуждение  результатов диагностических тестов.</vt:lpstr>
      <vt:lpstr>Моя будущая профессия. Характеристика профессий по признакам профессиональной деятельности. Рынок, его функции, структура. Конкуренция, формирование рыночной инфраструктуры. Кадровое планирование. Банки данных о рабочей силе (спрос и предложение). Занятость населения, безработица. Построение личного профессионального маршрута. Информация об уровнях и видах учебных заведений. Работа с опросником ЛПП.  Практическая работа: Профориентационная игра «Эпитафия» и «Звездный  час»,  которые позволяют соотнести свое представление о  счастье с  определенной профессиональной деятельностью.  «Современный рынок труда». Диагностические процедуры: методика Е.А. Климова (определение типа  будущей профессии). Развивающие процедуры: обсуждение результатов диагностических тестов. </vt:lpstr>
      <vt:lpstr>Профессиональные склонности. Выявление интересов и склонностей подростков при помощи  опросника «Карта интересов». В форме дискуссии и обсуждения дать учащимся пищу для размышлений и переживаний, позволяющие узнать о себе что-то новое, иначе увидеть себя в контексте выбора профессии. Практическая работа: Профориентационная игра: “Один день из жизни”. Диагностические процедуры: методика «Профиль» (модифицированная методика «Карта интересов» А. Голомштока). Развивающие процедуры: профориентационная игра  “Аукцион”, обсуждение результатов  диагностических тестов. </vt:lpstr>
      <vt:lpstr>Мой профессиональный тип личности. Шкала Дж. Холланда. Понятие: «Профессиональный тип личности». Типы профессиональной направленности личности; Определение своего профессионального типа личности. Практическая работа:  путем коллективной работы создать город будущего с трудоустройством всех учащихся. Обсуждение взаимосвязи с профессиями. Диагностические процедуры: тест Холланда. Развивающие процедуры: обсуждение результатов диагностических тестов. </vt:lpstr>
      <vt:lpstr>Здоровье в профессиональной деятельности. Выяснить какие требования к здоровью человека имеются в профессиональной деятельности. «Разбить» профессии на группы по условиям труда.  Работа с методикой «Мое здоровье», для понятия актуальность заботы о здоровье, как об одном из факторов успешной профессиональной карьеры., изучение «неблагоприятных производственных факторы».  Диагностические процедуры: анкета «Моё здоровье» Развивающие процедуры: обсуждение результатов диагностических тестов. </vt:lpstr>
      <vt:lpstr>Движимая сила моих потребностей. Понятие мотивов и роли их для трудовой деятельности. Изучение своих потребностей, уровня профессионализма, системы ценностей. Ориентация на построение жизненной перспективы, осмысление ценностей, ожиданий, притязаний, освоение стратегий выбора.  Мотивация как важнейшее условие профессиональной самореализации личности. Пирамида человеческих потребностей Маслоу. Практическая работа: анализ профессиональной и внепрофессиональной мотивации, анализ жизненно важных ценностей.  Диагностические процедуры: методика Головахи «Определение мотивации», анкета «Что для вас в жизни главное?» Развивающие процедуры: обсуждение результатов диагностических тестов.</vt:lpstr>
      <vt:lpstr>Ошибки быть не может. Анализ основных ошибок в прогнозировании выбора профессии: выбор из соображений «престижа», выбор профессии «за компанию», отождествление интереса к преподавателю и его предмету со своей будущей профессией, влияние других лиц. Причины ошибок в выборе профессии. Практическая работа: анализ возможных причин ошибок выбора профессии, анализ достоинств и недостатков профессий, работа со словарем профессий, деловая игра «Оптимисты и скептики».</vt:lpstr>
      <vt:lpstr> Здравствуй, это я. Семинар с участием представителей выбранных профессий учащихся. Развитие коммуникативных способностей учащихся, навыков социального поведения. Активизация профессионального самоопределения. Практическая работа: игра «Кораблекрушение» Развивающие процедуры: обсуждение с представителями профессий интересующих и важных вопросов. </vt:lpstr>
      <vt:lpstr>Моя стратегия. Анализ и изучение способов получения профессии. Понятие и основные принципы среднего специального образования, системы высшего профессионального образования, а также очная и заочная форма обучения, дистанционная форма обучения, экстернат. «Горизонтальная» и «вертикальная» карьера. Практическая работа: анализ направлений и специальностей (работа с «Матрицей профессионального выбора»). Работа со «словарем профессий». Развивающие процедуры: обсуждение, дискуссия на тему « плюсы и минусы моего выбора». </vt:lpstr>
      <vt:lpstr>Курс на профессию. Понятие резюме, правила его составления, ораторское мастерство, навыки самопрезентации. Роль делового этикета и его составляющие. Введение понятия “профессиональное взаимодействие”. Профессиональная этика и культура деловых взаимоотношений. Профессиональное становление. Практическая работа: деловая игра «Интервью», упражнение «Резюме». </vt:lpstr>
      <vt:lpstr>ХОЧУ, МОГУ, НАДО – будет. Понятия трех главенствующих составляющих при правильном выборе профессии «ХОЧУ, МОГУ, НАДО». Взаимодополнение интересов личностных, человеческих возможностей и потребностей на рынке труда. Целеполагание в профессиональной деятельности. Условия достижения целей. Составление карты своих потребностей, желаний и  возможностей. Практическая работа: анализ профессионального будущего, составление личного профессионального плана. Упражнение «Машина времени».  </vt:lpstr>
      <vt:lpstr>Обобщающий урок «Взвешенное решение».  Обобщение и анализ полученной информации для планирования профессиональной карьеры. Достоинства и недостатки, возможности и препятствия в профессиональной карьере. Анализ конфликта между ожиданиями и неудовлетворённости профессией. Практическая работа: упражнение «За» и «Против», анализ сильных и слабых качеств личности. </vt:lpstr>
      <vt:lpstr>Защита проекта «Моя будущая профессия» Обобщение всех полученных знаний и навыков по принятию решения в выборе профессии, развития самосознания. Компоновка и усвоение полученной информации о своей личности и профессиональных предпочтений. Творческая работа на тему «Моя будущая профессия», в которой  отражена информация, полученная в ходе занятий (знания о себе и профессии, о рынке труда и образовательных услуг), намечен и обоснован личный профессиональный план. Защита может проходить в форме устных выступлений (защита проекта) с участием оппонентов и членов жюри из числа родителей, одноклассников, учителей.   </vt:lpstr>
      <vt:lpstr>Занятие № 1 Тема: «Знакомство. Добро пожаловать в профессию». Цели: получение необходимой информации о профессиональных намерениях учащихся, формирование у участников установки на саморазвитие в рамках занятий по профориентации. Систематизировать знания о мире профессий с точки зрения целей и условий труда. Знакомство с психологическими основами профессионального выбора. Первичная профдиагностика по самоопределению. Развитие у подростков профессионального сознания.           Задачи: Способствовать становлению умения соотносить общественные цели выбора сферы деятельности со своими идеалами и реальными возможностями. Структура «образа «Я» (знание о себе, оценка себя, умение управлять собой). Самооценка и ее роль в профессиональном самоопределении личности. Формула самооценки, уровень притязаний, успех.          Методические рекомендации: распечатанные бланк-анкеты, распечатанный стих, распечатанные опросники.   Ход работы:          Учитель: Цель наших занятий состоит в том, чтоб каждый из вас определился в том, что он станет делать после 9-го класса, какую профессию выберет, куда пойдет учиться. Если кто-то из вас уже сделал выбор, то эти занятия помогут ему утвердиться в правильности выбора. На уроках мы будем работать с тестами, опросниками, которые станут подспорьем при самоопределении в профессиональном плане. Мы с вами вспомним «забытые» профессии, а также, непременно разберем и узнаем о совершенно новых профессиях, которые совсем недавно «ворвались» в нашу жизнь. Вы также узнаете о том, что влияет на выбор профессии, каковы типичные ошибки при профессиональном самоопределении, о своём темпераменте и типе личности. Очень надеюсь на ваше сотрудничество и открытость. Ведь мы начинаем изучение очень интересного курса о психологическом выборе профессии и скорее всего.  Давайте познакомимся поближе. Перед вами бланк-анкеты, их необходимо заполнить.  </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Программа элективного курса «Психология и выбор профессии»  Программа курса по предпрофильному обучению (объем 17 часов)   Срок реализации программы: 1 год Возрастная категория: 9 класс       </dc:title>
  <dc:creator>Иван Бурыкин</dc:creator>
  <cp:lastModifiedBy>Иван Бурыкин</cp:lastModifiedBy>
  <cp:revision>11</cp:revision>
  <dcterms:created xsi:type="dcterms:W3CDTF">2018-04-24T17:20:18Z</dcterms:created>
  <dcterms:modified xsi:type="dcterms:W3CDTF">2018-04-24T20:23:43Z</dcterms:modified>
</cp:coreProperties>
</file>